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44"/>
  </p:notesMasterIdLst>
  <p:sldIdLst>
    <p:sldId id="298" r:id="rId2"/>
    <p:sldId id="256" r:id="rId3"/>
    <p:sldId id="297" r:id="rId4"/>
    <p:sldId id="258" r:id="rId5"/>
    <p:sldId id="299" r:id="rId6"/>
    <p:sldId id="300" r:id="rId7"/>
    <p:sldId id="262" r:id="rId8"/>
    <p:sldId id="313" r:id="rId9"/>
    <p:sldId id="304" r:id="rId10"/>
    <p:sldId id="314" r:id="rId11"/>
    <p:sldId id="301" r:id="rId12"/>
    <p:sldId id="325" r:id="rId13"/>
    <p:sldId id="324" r:id="rId14"/>
    <p:sldId id="315" r:id="rId15"/>
    <p:sldId id="305" r:id="rId16"/>
    <p:sldId id="316" r:id="rId17"/>
    <p:sldId id="326" r:id="rId18"/>
    <p:sldId id="306" r:id="rId19"/>
    <p:sldId id="317" r:id="rId20"/>
    <p:sldId id="327" r:id="rId21"/>
    <p:sldId id="307" r:id="rId22"/>
    <p:sldId id="318" r:id="rId23"/>
    <p:sldId id="329" r:id="rId24"/>
    <p:sldId id="308" r:id="rId25"/>
    <p:sldId id="319" r:id="rId26"/>
    <p:sldId id="328" r:id="rId27"/>
    <p:sldId id="309" r:id="rId28"/>
    <p:sldId id="320" r:id="rId29"/>
    <p:sldId id="310" r:id="rId30"/>
    <p:sldId id="321" r:id="rId31"/>
    <p:sldId id="330" r:id="rId32"/>
    <p:sldId id="311" r:id="rId33"/>
    <p:sldId id="322" r:id="rId34"/>
    <p:sldId id="312" r:id="rId35"/>
    <p:sldId id="323" r:id="rId36"/>
    <p:sldId id="332" r:id="rId37"/>
    <p:sldId id="333" r:id="rId38"/>
    <p:sldId id="334" r:id="rId39"/>
    <p:sldId id="335" r:id="rId40"/>
    <p:sldId id="336" r:id="rId41"/>
    <p:sldId id="276" r:id="rId42"/>
    <p:sldId id="331" r:id="rId43"/>
  </p:sldIdLst>
  <p:sldSz cx="9144000" cy="5143500" type="screen16x9"/>
  <p:notesSz cx="6858000" cy="9144000"/>
  <p:embeddedFontLst>
    <p:embeddedFont>
      <p:font typeface="Rajdhani" panose="020B0604020202020204" charset="0"/>
      <p:regular r:id="rId45"/>
      <p:bold r:id="rId46"/>
    </p:embeddedFont>
    <p:embeddedFont>
      <p:font typeface="Wingdings 2" panose="05020102010507070707" pitchFamily="18" charset="2"/>
      <p:regular r:id="rId47"/>
    </p:embeddedFont>
    <p:embeddedFont>
      <p:font typeface="Advent Pro Light" panose="020B0604020202020204" charset="0"/>
      <p:regular r:id="rId48"/>
      <p:bold r:id="rId49"/>
    </p:embeddedFont>
    <p:embeddedFont>
      <p:font typeface="Anton" panose="020B0604020202020204" charset="0"/>
      <p:regular r:id="rId50"/>
    </p:embeddedFont>
    <p:embeddedFont>
      <p:font typeface="Fira Sans Condensed Light" panose="020B0604020202020204" charset="0"/>
      <p:regular r:id="rId51"/>
      <p:bold r:id="rId52"/>
      <p:italic r:id="rId53"/>
      <p:boldItalic r:id="rId54"/>
    </p:embeddedFont>
    <p:embeddedFont>
      <p:font typeface="Corbel" panose="020B0503020204020204" pitchFamily="34" charset="0"/>
      <p:regular r:id="rId55"/>
      <p:bold r:id="rId56"/>
      <p:italic r:id="rId57"/>
      <p:boldItalic r:id="rId58"/>
    </p:embeddedFont>
    <p:embeddedFont>
      <p:font typeface="Fira Sans Condensed" panose="020B060402020202020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EFA23AF-48A2-43D7-8796-E3984E3BCA39}">
  <a:tblStyle styleId="{7EFA23AF-48A2-43D7-8796-E3984E3BCA3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1" d="100"/>
          <a:sy n="121" d="100"/>
        </p:scale>
        <p:origin x="1314" y="5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286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6935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249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6156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5439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65066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02592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1177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87141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4705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5587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4375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26843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15913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46291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43535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8205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74747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06526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83825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5808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64218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3316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23572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24362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45882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80008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22493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76487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84284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72738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7458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56055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65abef0139_0_1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65abef0139_0_1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7098bb5640_0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7098bb5640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4036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8727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8157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908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75423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olo título 1">
  <p:cSld name="TITLE_ONLY_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3" name="Google Shape;43;p14"/>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4" name="Google Shape;44;p14"/>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5" name="Google Shape;45;p14"/>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6" name="Google Shape;46;p14"/>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7" name="Google Shape;47;p14"/>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48" name="Google Shape;48;p14"/>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9" name="Google Shape;49;p14"/>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50" name="Google Shape;50;p14"/>
          <p:cNvSpPr txBox="1">
            <a:spLocks noGrp="1"/>
          </p:cNvSpPr>
          <p:nvPr>
            <p:ph type="title" idx="8" hasCustomPrompt="1"/>
          </p:nvPr>
        </p:nvSpPr>
        <p:spPr>
          <a:xfrm>
            <a:off x="1959337" y="316430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1" name="Google Shape;51;p14"/>
          <p:cNvSpPr txBox="1">
            <a:spLocks noGrp="1"/>
          </p:cNvSpPr>
          <p:nvPr>
            <p:ph type="title" idx="9" hasCustomPrompt="1"/>
          </p:nvPr>
        </p:nvSpPr>
        <p:spPr>
          <a:xfrm>
            <a:off x="704337" y="173035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 name="Google Shape;52;p14"/>
          <p:cNvSpPr txBox="1">
            <a:spLocks noGrp="1"/>
          </p:cNvSpPr>
          <p:nvPr>
            <p:ph type="title" idx="13" hasCustomPrompt="1"/>
          </p:nvPr>
        </p:nvSpPr>
        <p:spPr>
          <a:xfrm>
            <a:off x="5304000" y="3183632"/>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 name="Google Shape;53;p14"/>
          <p:cNvSpPr txBox="1">
            <a:spLocks noGrp="1"/>
          </p:cNvSpPr>
          <p:nvPr>
            <p:ph type="title" idx="14" hasCustomPrompt="1"/>
          </p:nvPr>
        </p:nvSpPr>
        <p:spPr>
          <a:xfrm>
            <a:off x="4048912" y="1719213"/>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4" r:id="rId4"/>
    <p:sldLayoutId id="2147483656" r:id="rId5"/>
    <p:sldLayoutId id="2147483659" r:id="rId6"/>
    <p:sldLayoutId id="2147483660" r:id="rId7"/>
    <p:sldLayoutId id="2147483666" r:id="rId8"/>
    <p:sldLayoutId id="214748366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13.jpe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3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20.jpeg"/></Relationships>
</file>

<file path=ppt/slides/_rels/slide4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pic>
        <p:nvPicPr>
          <p:cNvPr id="104" name="Google Shape;104;p24"/>
          <p:cNvPicPr preferRelativeResize="0"/>
          <p:nvPr/>
        </p:nvPicPr>
        <p:blipFill rotWithShape="1">
          <a:blip r:embed="rId4">
            <a:alphaModFix/>
          </a:blip>
          <a:srcRect l="6664" t="4858" r="6220" b="5495"/>
          <a:stretch/>
        </p:blipFill>
        <p:spPr>
          <a:xfrm>
            <a:off x="4582498" y="411988"/>
            <a:ext cx="4197350" cy="4319530"/>
          </a:xfrm>
          <a:prstGeom prst="rect">
            <a:avLst/>
          </a:prstGeom>
          <a:noFill/>
          <a:ln>
            <a:noFill/>
          </a:ln>
        </p:spPr>
      </p:pic>
      <p:sp>
        <p:nvSpPr>
          <p:cNvPr id="102" name="Google Shape;102;p24"/>
          <p:cNvSpPr txBox="1">
            <a:spLocks noGrp="1"/>
          </p:cNvSpPr>
          <p:nvPr>
            <p:ph type="ctrTitle"/>
          </p:nvPr>
        </p:nvSpPr>
        <p:spPr>
          <a:xfrm>
            <a:off x="143086" y="1535390"/>
            <a:ext cx="5608320" cy="259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dirty="0" smtClean="0">
                <a:latin typeface="Rajdhani"/>
                <a:ea typeface="Rajdhani"/>
                <a:cs typeface="Rajdhani"/>
                <a:sym typeface="Rajdhani"/>
              </a:rPr>
              <a:t>SOMNIFEROUS DRIVING RECOGNITION SYSTEM</a:t>
            </a:r>
            <a:endParaRPr dirty="0">
              <a:latin typeface="Rajdhani"/>
              <a:ea typeface="Rajdhani"/>
              <a:cs typeface="Rajdhani"/>
              <a:sym typeface="Rajdhani"/>
            </a:endParaRPr>
          </a:p>
        </p:txBody>
      </p:sp>
      <p:sp>
        <p:nvSpPr>
          <p:cNvPr id="5" name="Google Shape;103;p24"/>
          <p:cNvSpPr txBox="1">
            <a:spLocks/>
          </p:cNvSpPr>
          <p:nvPr/>
        </p:nvSpPr>
        <p:spPr>
          <a:xfrm>
            <a:off x="143086" y="658539"/>
            <a:ext cx="4536864" cy="7299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2800"/>
              <a:buFont typeface="Fira Sans Condensed Light"/>
              <a:buNone/>
              <a:defRPr sz="1400" b="0" i="0" u="none" strike="noStrike" cap="none">
                <a:solidFill>
                  <a:schemeClr val="lt2"/>
                </a:solidFill>
                <a:latin typeface="Advent Pro Light"/>
                <a:ea typeface="Advent Pro Light"/>
                <a:cs typeface="Advent Pro Light"/>
                <a:sym typeface="Advent Pro Light"/>
              </a:defRPr>
            </a:lvl1pPr>
            <a:lvl2pPr marL="914400" marR="0" lvl="1"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r>
              <a:rPr lang="en-US" sz="2800" u="sng" dirty="0" smtClean="0">
                <a:latin typeface="Fira Sans Condensed Light"/>
                <a:ea typeface="Fira Sans Condensed Light"/>
                <a:cs typeface="Fira Sans Condensed Light"/>
                <a:sym typeface="Fira Sans Condensed Light"/>
              </a:rPr>
              <a:t>B.TECH MAJOR PROJECT EP-402</a:t>
            </a:r>
            <a:endParaRPr lang="en-US" sz="1100" u="sng" dirty="0">
              <a:latin typeface="Fira Sans Condensed Light"/>
              <a:ea typeface="Fira Sans Condensed Light"/>
              <a:cs typeface="Fira Sans Condensed Light"/>
              <a:sym typeface="Fira Sans Condensed Light"/>
            </a:endParaRPr>
          </a:p>
        </p:txBody>
      </p:sp>
      <p:pic>
        <p:nvPicPr>
          <p:cNvPr id="1026" name="Picture 2" descr="Delhi Technological University - Wikipedi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5775" y="60003"/>
            <a:ext cx="968375" cy="963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536985"/>
      </p:ext>
    </p:extLst>
  </p:cSld>
  <p:clrMapOvr>
    <a:masterClrMapping/>
  </p:clrMapOvr>
  <mc:AlternateContent xmlns:mc="http://schemas.openxmlformats.org/markup-compatibility/2006">
    <mc:Choice xmlns:p14="http://schemas.microsoft.com/office/powerpoint/2010/main" Requires="p14">
      <p:transition spd="slow" p14:dur="3400" advTm="1000">
        <p14:reveal/>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1000"/>
                                        <p:tgtEl>
                                          <p:spTgt spid="1026"/>
                                        </p:tgtEl>
                                      </p:cBhvr>
                                    </p:animEffect>
                                    <p:anim calcmode="lin" valueType="num">
                                      <p:cBhvr>
                                        <p:cTn id="18" dur="1000" fill="hold"/>
                                        <p:tgtEl>
                                          <p:spTgt spid="1026"/>
                                        </p:tgtEl>
                                        <p:attrNameLst>
                                          <p:attrName>ppt_x</p:attrName>
                                        </p:attrNameLst>
                                      </p:cBhvr>
                                      <p:tavLst>
                                        <p:tav tm="0">
                                          <p:val>
                                            <p:strVal val="#ppt_x"/>
                                          </p:val>
                                        </p:tav>
                                        <p:tav tm="100000">
                                          <p:val>
                                            <p:strVal val="#ppt_x"/>
                                          </p:val>
                                        </p:tav>
                                      </p:tavLst>
                                    </p:anim>
                                    <p:anim calcmode="lin" valueType="num">
                                      <p:cBhvr>
                                        <p:cTn id="1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6" name="Google Shape;136;p27"/>
          <p:cNvSpPr txBox="1">
            <a:spLocks noGrp="1"/>
          </p:cNvSpPr>
          <p:nvPr>
            <p:ph type="subTitle" idx="1"/>
          </p:nvPr>
        </p:nvSpPr>
        <p:spPr>
          <a:xfrm>
            <a:off x="1560570" y="923541"/>
            <a:ext cx="5961894" cy="3095742"/>
          </a:xfrm>
          <a:prstGeom prst="rect">
            <a:avLst/>
          </a:prstGeom>
        </p:spPr>
        <p:txBody>
          <a:bodyPr spcFirstLastPara="1" wrap="square" lIns="91425" tIns="91425" rIns="91425" bIns="91425" anchor="ctr" anchorCtr="0">
            <a:noAutofit/>
          </a:bodyPr>
          <a:lstStyle/>
          <a:p>
            <a:pPr marL="332105" marR="5080" indent="-320040" algn="just">
              <a:spcBef>
                <a:spcPts val="795"/>
              </a:spcBef>
              <a:buClr>
                <a:srgbClr val="EFAC00"/>
              </a:buClr>
              <a:buSzPct val="80000"/>
              <a:buFont typeface="Wingdings 2"/>
              <a:buChar char=""/>
              <a:tabLst>
                <a:tab pos="332105" algn="l"/>
                <a:tab pos="332740" algn="l"/>
              </a:tabLst>
            </a:pPr>
            <a:r>
              <a:rPr lang="en-US" sz="1600" spc="-5" dirty="0">
                <a:latin typeface="Fira Sans Condensed" panose="020B0604020202020204" charset="0"/>
                <a:cs typeface="Corbel"/>
              </a:rPr>
              <a:t>The objective </a:t>
            </a:r>
            <a:r>
              <a:rPr lang="en-US" sz="1600" dirty="0">
                <a:latin typeface="Fira Sans Condensed" panose="020B0604020202020204" charset="0"/>
                <a:cs typeface="Corbel"/>
              </a:rPr>
              <a:t>is to </a:t>
            </a:r>
            <a:r>
              <a:rPr lang="en-US" sz="1600" spc="-5" dirty="0">
                <a:latin typeface="Fira Sans Condensed" panose="020B0604020202020204" charset="0"/>
                <a:cs typeface="Corbel"/>
              </a:rPr>
              <a:t>overcome </a:t>
            </a:r>
            <a:r>
              <a:rPr lang="en-US" sz="1600" dirty="0">
                <a:latin typeface="Fira Sans Condensed" panose="020B0604020202020204" charset="0"/>
                <a:cs typeface="Corbel"/>
              </a:rPr>
              <a:t>the </a:t>
            </a:r>
            <a:r>
              <a:rPr lang="en-US" sz="1600" spc="-5" dirty="0">
                <a:latin typeface="Fira Sans Condensed" panose="020B0604020202020204" charset="0"/>
                <a:cs typeface="Corbel"/>
              </a:rPr>
              <a:t>problem  </a:t>
            </a:r>
            <a:r>
              <a:rPr lang="en-US" sz="1600" dirty="0">
                <a:latin typeface="Fira Sans Condensed" panose="020B0604020202020204" charset="0"/>
                <a:cs typeface="Corbel"/>
              </a:rPr>
              <a:t>related to the </a:t>
            </a:r>
            <a:r>
              <a:rPr lang="en-US" sz="1600" spc="-5" dirty="0">
                <a:latin typeface="Fira Sans Condensed" panose="020B0604020202020204" charset="0"/>
                <a:cs typeface="Corbel"/>
              </a:rPr>
              <a:t>accidents </a:t>
            </a:r>
            <a:r>
              <a:rPr lang="en-US" sz="1600" dirty="0">
                <a:latin typeface="Fira Sans Condensed" panose="020B0604020202020204" charset="0"/>
                <a:cs typeface="Corbel"/>
              </a:rPr>
              <a:t>related </a:t>
            </a:r>
            <a:r>
              <a:rPr lang="en-US" sz="1600" spc="-5" dirty="0">
                <a:latin typeface="Fira Sans Condensed" panose="020B0604020202020204" charset="0"/>
                <a:cs typeface="Corbel"/>
              </a:rPr>
              <a:t>to </a:t>
            </a:r>
            <a:r>
              <a:rPr lang="en-US" sz="1600" dirty="0">
                <a:latin typeface="Fira Sans Condensed" panose="020B0604020202020204" charset="0"/>
                <a:cs typeface="Corbel"/>
              </a:rPr>
              <a:t>drivers  experiencing fatigue leads </a:t>
            </a:r>
            <a:r>
              <a:rPr lang="en-US" sz="1600" spc="-5" dirty="0">
                <a:latin typeface="Fira Sans Condensed" panose="020B0604020202020204" charset="0"/>
                <a:cs typeface="Corbel"/>
              </a:rPr>
              <a:t>to </a:t>
            </a:r>
            <a:r>
              <a:rPr lang="en-US" sz="1600" dirty="0">
                <a:latin typeface="Fira Sans Condensed" panose="020B0604020202020204" charset="0"/>
                <a:cs typeface="Corbel"/>
              </a:rPr>
              <a:t>a </a:t>
            </a:r>
            <a:r>
              <a:rPr lang="en-US" sz="1600" spc="-5" dirty="0">
                <a:latin typeface="Fira Sans Condensed" panose="020B0604020202020204" charset="0"/>
                <a:cs typeface="Corbel"/>
              </a:rPr>
              <a:t>need </a:t>
            </a:r>
            <a:r>
              <a:rPr lang="en-US" sz="1600" dirty="0">
                <a:latin typeface="Fira Sans Condensed" panose="020B0604020202020204" charset="0"/>
                <a:cs typeface="Corbel"/>
              </a:rPr>
              <a:t>arises </a:t>
            </a:r>
            <a:r>
              <a:rPr lang="en-US" sz="1600" spc="-5" dirty="0">
                <a:latin typeface="Fira Sans Condensed" panose="020B0604020202020204" charset="0"/>
                <a:cs typeface="Corbel"/>
              </a:rPr>
              <a:t>to  </a:t>
            </a:r>
            <a:r>
              <a:rPr lang="en-US" sz="1600" dirty="0">
                <a:latin typeface="Fira Sans Condensed" panose="020B0604020202020204" charset="0"/>
                <a:cs typeface="Corbel"/>
              </a:rPr>
              <a:t>design a </a:t>
            </a:r>
            <a:r>
              <a:rPr lang="en-US" sz="1600" spc="-5" dirty="0">
                <a:latin typeface="Fira Sans Condensed" panose="020B0604020202020204" charset="0"/>
                <a:cs typeface="Corbel"/>
              </a:rPr>
              <a:t>system that </a:t>
            </a:r>
            <a:r>
              <a:rPr lang="en-US" sz="1600" spc="-15" dirty="0">
                <a:latin typeface="Fira Sans Condensed" panose="020B0604020202020204" charset="0"/>
                <a:cs typeface="Corbel"/>
              </a:rPr>
              <a:t>keeps </a:t>
            </a:r>
            <a:r>
              <a:rPr lang="en-US" sz="1600" spc="-5" dirty="0">
                <a:latin typeface="Fira Sans Condensed" panose="020B0604020202020204" charset="0"/>
                <a:cs typeface="Corbel"/>
              </a:rPr>
              <a:t>the </a:t>
            </a:r>
            <a:r>
              <a:rPr lang="en-US" sz="1600" dirty="0">
                <a:latin typeface="Fira Sans Condensed" panose="020B0604020202020204" charset="0"/>
                <a:cs typeface="Corbel"/>
              </a:rPr>
              <a:t>driver focused </a:t>
            </a:r>
            <a:r>
              <a:rPr lang="en-US" sz="1600" spc="-5" dirty="0">
                <a:latin typeface="Fira Sans Condensed" panose="020B0604020202020204" charset="0"/>
                <a:cs typeface="Corbel"/>
              </a:rPr>
              <a:t>on  the</a:t>
            </a:r>
            <a:r>
              <a:rPr lang="en-US" sz="1600" spc="-10" dirty="0">
                <a:latin typeface="Fira Sans Condensed" panose="020B0604020202020204" charset="0"/>
                <a:cs typeface="Corbel"/>
              </a:rPr>
              <a:t> </a:t>
            </a:r>
            <a:r>
              <a:rPr lang="en-US" sz="1600" dirty="0">
                <a:latin typeface="Fira Sans Condensed" panose="020B0604020202020204" charset="0"/>
                <a:cs typeface="Corbel"/>
              </a:rPr>
              <a:t>road</a:t>
            </a:r>
            <a:r>
              <a:rPr lang="en-US" sz="1600" dirty="0" smtClean="0">
                <a:latin typeface="Fira Sans Condensed" panose="020B0604020202020204" charset="0"/>
                <a:cs typeface="Corbel"/>
              </a:rPr>
              <a:t>.</a:t>
            </a:r>
          </a:p>
          <a:p>
            <a:pPr marL="12065" marR="5080" indent="0" algn="just">
              <a:spcBef>
                <a:spcPts val="795"/>
              </a:spcBef>
              <a:buClr>
                <a:srgbClr val="EFAC00"/>
              </a:buClr>
              <a:buSzPct val="80000"/>
              <a:tabLst>
                <a:tab pos="332105" algn="l"/>
                <a:tab pos="332740" algn="l"/>
              </a:tabLst>
            </a:pPr>
            <a:endParaRPr lang="en-US" sz="1600" dirty="0">
              <a:latin typeface="Fira Sans Condensed" panose="020B0604020202020204" charset="0"/>
              <a:cs typeface="Corbel"/>
            </a:endParaRPr>
          </a:p>
          <a:p>
            <a:pPr marL="332105" marR="79375" indent="-320040" algn="just">
              <a:spcBef>
                <a:spcPts val="25"/>
              </a:spcBef>
              <a:buClr>
                <a:srgbClr val="EFAC00"/>
              </a:buClr>
              <a:buSzPct val="80000"/>
              <a:buFont typeface="Wingdings 2"/>
              <a:buChar char=""/>
              <a:tabLst>
                <a:tab pos="332105" algn="l"/>
                <a:tab pos="332740" algn="l"/>
              </a:tabLst>
            </a:pPr>
            <a:r>
              <a:rPr lang="en-US" sz="1600" spc="-5" dirty="0">
                <a:latin typeface="Fira Sans Condensed" panose="020B0604020202020204" charset="0"/>
                <a:cs typeface="Corbel"/>
              </a:rPr>
              <a:t>Therefore </a:t>
            </a:r>
            <a:r>
              <a:rPr lang="en-US" sz="1600" dirty="0">
                <a:latin typeface="Fira Sans Condensed" panose="020B0604020202020204" charset="0"/>
                <a:cs typeface="Corbel"/>
              </a:rPr>
              <a:t>many designs and </a:t>
            </a:r>
            <a:r>
              <a:rPr lang="en-US" sz="1600" spc="-5" dirty="0">
                <a:latin typeface="Fira Sans Condensed" panose="020B0604020202020204" charset="0"/>
                <a:cs typeface="Corbel"/>
              </a:rPr>
              <a:t>prototypes have  </a:t>
            </a:r>
            <a:r>
              <a:rPr lang="en-US" sz="1600" dirty="0">
                <a:latin typeface="Fira Sans Condensed" panose="020B0604020202020204" charset="0"/>
                <a:cs typeface="Corbel"/>
              </a:rPr>
              <a:t>been implemented in automobiles </a:t>
            </a:r>
            <a:r>
              <a:rPr lang="en-US" sz="1600" spc="-5" dirty="0">
                <a:latin typeface="Fira Sans Condensed" panose="020B0604020202020204" charset="0"/>
                <a:cs typeface="Corbel"/>
              </a:rPr>
              <a:t>to </a:t>
            </a:r>
            <a:r>
              <a:rPr lang="en-US" sz="1600" dirty="0">
                <a:latin typeface="Fira Sans Condensed" panose="020B0604020202020204" charset="0"/>
                <a:cs typeface="Corbel"/>
              </a:rPr>
              <a:t>avoid </a:t>
            </a:r>
            <a:r>
              <a:rPr lang="en-US" sz="1600" spc="-5" dirty="0">
                <a:latin typeface="Fira Sans Condensed" panose="020B0604020202020204" charset="0"/>
                <a:cs typeface="Corbel"/>
              </a:rPr>
              <a:t>such  accidents </a:t>
            </a:r>
            <a:r>
              <a:rPr lang="en-US" sz="1600" dirty="0">
                <a:latin typeface="Fira Sans Condensed" panose="020B0604020202020204" charset="0"/>
                <a:cs typeface="Corbel"/>
              </a:rPr>
              <a:t>by </a:t>
            </a:r>
            <a:r>
              <a:rPr lang="en-US" sz="1600" spc="-10" dirty="0">
                <a:latin typeface="Fira Sans Condensed" panose="020B0604020202020204" charset="0"/>
                <a:cs typeface="Corbel"/>
              </a:rPr>
              <a:t>keeping </a:t>
            </a:r>
            <a:r>
              <a:rPr lang="en-US" sz="1600" spc="-5" dirty="0">
                <a:latin typeface="Fira Sans Condensed" panose="020B0604020202020204" charset="0"/>
                <a:cs typeface="Corbel"/>
              </a:rPr>
              <a:t>the whole </a:t>
            </a:r>
            <a:r>
              <a:rPr lang="en-US" sz="1600" dirty="0">
                <a:latin typeface="Fira Sans Condensed" panose="020B0604020202020204" charset="0"/>
                <a:cs typeface="Corbel"/>
              </a:rPr>
              <a:t>focus and  </a:t>
            </a:r>
            <a:r>
              <a:rPr lang="en-US" sz="1600" spc="-5" dirty="0">
                <a:latin typeface="Fira Sans Condensed" panose="020B0604020202020204" charset="0"/>
                <a:cs typeface="Corbel"/>
              </a:rPr>
              <a:t>concentration on </a:t>
            </a:r>
            <a:r>
              <a:rPr lang="en-US" sz="1600" spc="-10" dirty="0">
                <a:latin typeface="Fira Sans Condensed" panose="020B0604020202020204" charset="0"/>
                <a:cs typeface="Corbel"/>
              </a:rPr>
              <a:t>accurately </a:t>
            </a:r>
            <a:r>
              <a:rPr lang="en-US" sz="1600" dirty="0">
                <a:latin typeface="Fira Sans Condensed" panose="020B0604020202020204" charset="0"/>
                <a:cs typeface="Corbel"/>
              </a:rPr>
              <a:t>monitoring </a:t>
            </a:r>
            <a:r>
              <a:rPr lang="en-US" sz="1600" spc="-5" dirty="0">
                <a:latin typeface="Fira Sans Condensed" panose="020B0604020202020204" charset="0"/>
                <a:cs typeface="Corbel"/>
              </a:rPr>
              <a:t>the  open </a:t>
            </a:r>
            <a:r>
              <a:rPr lang="en-US" sz="1600" dirty="0">
                <a:latin typeface="Fira Sans Condensed" panose="020B0604020202020204" charset="0"/>
                <a:cs typeface="Corbel"/>
              </a:rPr>
              <a:t>and </a:t>
            </a:r>
            <a:r>
              <a:rPr lang="en-US" sz="1600" spc="-5" dirty="0">
                <a:latin typeface="Fira Sans Condensed" panose="020B0604020202020204" charset="0"/>
                <a:cs typeface="Corbel"/>
              </a:rPr>
              <a:t>closed state of the driver’s eye </a:t>
            </a:r>
            <a:r>
              <a:rPr lang="en-US" sz="1600" dirty="0">
                <a:latin typeface="Fira Sans Condensed" panose="020B0604020202020204" charset="0"/>
                <a:cs typeface="Corbel"/>
              </a:rPr>
              <a:t>in real  </a:t>
            </a:r>
            <a:r>
              <a:rPr lang="en-US" sz="1600" spc="-5" dirty="0">
                <a:latin typeface="Fira Sans Condensed" panose="020B0604020202020204" charset="0"/>
                <a:cs typeface="Corbel"/>
              </a:rPr>
              <a:t>time.</a:t>
            </a:r>
            <a:endParaRPr lang="en-US" sz="1600" dirty="0">
              <a:latin typeface="Fira Sans Condensed" panose="020B0604020202020204" charset="0"/>
              <a:cs typeface="Corbel"/>
            </a:endParaRPr>
          </a:p>
        </p:txBody>
      </p:sp>
      <p:cxnSp>
        <p:nvCxnSpPr>
          <p:cNvPr id="137" name="Google Shape;137;p27"/>
          <p:cNvCxnSpPr/>
          <p:nvPr/>
        </p:nvCxnSpPr>
        <p:spPr>
          <a:xfrm>
            <a:off x="803794" y="1233924"/>
            <a:ext cx="0" cy="2474976"/>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203748541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6">
                                            <p:txEl>
                                              <p:pRg st="0" end="0"/>
                                            </p:txEl>
                                          </p:spTgt>
                                        </p:tgtEl>
                                        <p:attrNameLst>
                                          <p:attrName>style.visibility</p:attrName>
                                        </p:attrNameLst>
                                      </p:cBhvr>
                                      <p:to>
                                        <p:strVal val="visible"/>
                                      </p:to>
                                    </p:set>
                                    <p:animEffect transition="in" filter="fade">
                                      <p:cBhvr>
                                        <p:cTn id="7" dur="1000"/>
                                        <p:tgtEl>
                                          <p:spTgt spid="136">
                                            <p:txEl>
                                              <p:pRg st="0" end="0"/>
                                            </p:txEl>
                                          </p:spTgt>
                                        </p:tgtEl>
                                      </p:cBhvr>
                                    </p:animEffect>
                                    <p:anim calcmode="lin" valueType="num">
                                      <p:cBhvr>
                                        <p:cTn id="8" dur="1000" fill="hold"/>
                                        <p:tgtEl>
                                          <p:spTgt spid="13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6">
                                            <p:txEl>
                                              <p:pRg st="2" end="2"/>
                                            </p:txEl>
                                          </p:spTgt>
                                        </p:tgtEl>
                                        <p:attrNameLst>
                                          <p:attrName>style.visibility</p:attrName>
                                        </p:attrNameLst>
                                      </p:cBhvr>
                                      <p:to>
                                        <p:strVal val="visible"/>
                                      </p:to>
                                    </p:set>
                                    <p:animEffect transition="in" filter="fade">
                                      <p:cBhvr>
                                        <p:cTn id="14" dur="1000"/>
                                        <p:tgtEl>
                                          <p:spTgt spid="136">
                                            <p:txEl>
                                              <p:pRg st="2" end="2"/>
                                            </p:txEl>
                                          </p:spTgt>
                                        </p:tgtEl>
                                      </p:cBhvr>
                                    </p:animEffect>
                                    <p:anim calcmode="lin" valueType="num">
                                      <p:cBhvr>
                                        <p:cTn id="15" dur="1000" fill="hold"/>
                                        <p:tgtEl>
                                          <p:spTgt spid="13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3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182880" y="1118154"/>
            <a:ext cx="4666289"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LIBRARIES USED IN PROJECT</a:t>
            </a:r>
            <a:endParaRPr dirty="0"/>
          </a:p>
        </p:txBody>
      </p:sp>
      <p:sp>
        <p:nvSpPr>
          <p:cNvPr id="176" name="Google Shape;176;p30"/>
          <p:cNvSpPr txBox="1">
            <a:spLocks noGrp="1"/>
          </p:cNvSpPr>
          <p:nvPr>
            <p:ph type="title" idx="2"/>
          </p:nvPr>
        </p:nvSpPr>
        <p:spPr>
          <a:xfrm>
            <a:off x="4849170" y="1001125"/>
            <a:ext cx="2417262"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03</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280350381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6" name="Google Shape;136;p27"/>
          <p:cNvSpPr txBox="1">
            <a:spLocks noGrp="1"/>
          </p:cNvSpPr>
          <p:nvPr>
            <p:ph type="subTitle" idx="1"/>
          </p:nvPr>
        </p:nvSpPr>
        <p:spPr>
          <a:xfrm>
            <a:off x="1687570" y="514350"/>
            <a:ext cx="5697480" cy="3562083"/>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dirty="0" smtClean="0"/>
              <a:t>The libraries that we have used to prepare the whole mode is </a:t>
            </a:r>
          </a:p>
          <a:p>
            <a:pPr marL="0" lvl="0" indent="0" algn="just" rtl="0">
              <a:spcBef>
                <a:spcPts val="0"/>
              </a:spcBef>
              <a:spcAft>
                <a:spcPts val="0"/>
              </a:spcAft>
            </a:pPr>
            <a:endParaRPr lang="en-US" dirty="0" smtClean="0"/>
          </a:p>
          <a:p>
            <a:pPr marL="285750" lvl="0" indent="-285750" algn="just" rtl="0">
              <a:spcBef>
                <a:spcPts val="0"/>
              </a:spcBef>
              <a:spcAft>
                <a:spcPts val="0"/>
              </a:spcAft>
              <a:buFont typeface="Arial" panose="020B0604020202020204" pitchFamily="34" charset="0"/>
              <a:buChar char="•"/>
            </a:pPr>
            <a:r>
              <a:rPr lang="en-US" dirty="0" err="1" smtClean="0"/>
              <a:t>Scipy</a:t>
            </a:r>
            <a:endParaRPr lang="en-US" dirty="0" smtClean="0"/>
          </a:p>
          <a:p>
            <a:pPr marL="285750" lvl="0" indent="-285750" algn="just" rtl="0">
              <a:spcBef>
                <a:spcPts val="0"/>
              </a:spcBef>
              <a:spcAft>
                <a:spcPts val="0"/>
              </a:spcAft>
              <a:buFont typeface="Arial" panose="020B0604020202020204" pitchFamily="34" charset="0"/>
              <a:buChar char="•"/>
            </a:pPr>
            <a:r>
              <a:rPr lang="en-US" dirty="0" err="1" smtClean="0"/>
              <a:t>Imutils</a:t>
            </a:r>
            <a:r>
              <a:rPr lang="en-US" dirty="0" smtClean="0"/>
              <a:t> </a:t>
            </a:r>
          </a:p>
          <a:p>
            <a:pPr marL="285750" lvl="0" indent="-285750" algn="just" rtl="0">
              <a:spcBef>
                <a:spcPts val="0"/>
              </a:spcBef>
              <a:spcAft>
                <a:spcPts val="0"/>
              </a:spcAft>
              <a:buFont typeface="Arial" panose="020B0604020202020204" pitchFamily="34" charset="0"/>
              <a:buChar char="•"/>
            </a:pPr>
            <a:r>
              <a:rPr lang="en-US" dirty="0" smtClean="0"/>
              <a:t>Threading </a:t>
            </a:r>
          </a:p>
          <a:p>
            <a:pPr marL="285750" lvl="0" indent="-285750" algn="just" rtl="0">
              <a:spcBef>
                <a:spcPts val="0"/>
              </a:spcBef>
              <a:spcAft>
                <a:spcPts val="0"/>
              </a:spcAft>
              <a:buFont typeface="Arial" panose="020B0604020202020204" pitchFamily="34" charset="0"/>
              <a:buChar char="•"/>
            </a:pPr>
            <a:r>
              <a:rPr lang="en-US" dirty="0" err="1" smtClean="0"/>
              <a:t>Playsound</a:t>
            </a:r>
            <a:r>
              <a:rPr lang="en-US" dirty="0" smtClean="0"/>
              <a:t> </a:t>
            </a:r>
          </a:p>
          <a:p>
            <a:pPr marL="285750" lvl="0" indent="-285750" algn="just" rtl="0">
              <a:spcBef>
                <a:spcPts val="0"/>
              </a:spcBef>
              <a:spcAft>
                <a:spcPts val="0"/>
              </a:spcAft>
              <a:buFont typeface="Arial" panose="020B0604020202020204" pitchFamily="34" charset="0"/>
              <a:buChar char="•"/>
            </a:pPr>
            <a:r>
              <a:rPr lang="en-US" dirty="0" err="1" smtClean="0"/>
              <a:t>Numpy</a:t>
            </a:r>
            <a:r>
              <a:rPr lang="en-US" dirty="0" smtClean="0"/>
              <a:t> </a:t>
            </a:r>
          </a:p>
          <a:p>
            <a:pPr marL="285750" lvl="0" indent="-285750" algn="just" rtl="0">
              <a:spcBef>
                <a:spcPts val="0"/>
              </a:spcBef>
              <a:spcAft>
                <a:spcPts val="0"/>
              </a:spcAft>
              <a:buFont typeface="Arial" panose="020B0604020202020204" pitchFamily="34" charset="0"/>
              <a:buChar char="•"/>
            </a:pPr>
            <a:r>
              <a:rPr lang="en-US" dirty="0" err="1" smtClean="0"/>
              <a:t>OpenCv</a:t>
            </a:r>
            <a:endParaRPr lang="en-US" dirty="0" smtClean="0"/>
          </a:p>
          <a:p>
            <a:pPr marL="285750" lvl="0" indent="-285750" algn="just" rtl="0">
              <a:spcBef>
                <a:spcPts val="0"/>
              </a:spcBef>
              <a:spcAft>
                <a:spcPts val="0"/>
              </a:spcAft>
              <a:buFont typeface="Arial" panose="020B0604020202020204" pitchFamily="34" charset="0"/>
              <a:buChar char="•"/>
            </a:pPr>
            <a:r>
              <a:rPr lang="en-US" dirty="0" err="1" smtClean="0"/>
              <a:t>Dlib</a:t>
            </a:r>
            <a:endParaRPr lang="en-US" dirty="0" smtClean="0"/>
          </a:p>
          <a:p>
            <a:pPr marL="285750" lvl="0" indent="-285750" algn="just" rtl="0">
              <a:spcBef>
                <a:spcPts val="0"/>
              </a:spcBef>
              <a:spcAft>
                <a:spcPts val="0"/>
              </a:spcAft>
              <a:buFont typeface="Arial" panose="020B0604020202020204" pitchFamily="34" charset="0"/>
              <a:buChar char="•"/>
            </a:pPr>
            <a:r>
              <a:rPr lang="en-US" dirty="0" err="1" smtClean="0"/>
              <a:t>Keras</a:t>
            </a:r>
            <a:endParaRPr lang="en-US" dirty="0" smtClean="0"/>
          </a:p>
          <a:p>
            <a:pPr marL="285750" lvl="0" indent="-285750" algn="just" rtl="0">
              <a:spcBef>
                <a:spcPts val="0"/>
              </a:spcBef>
              <a:spcAft>
                <a:spcPts val="0"/>
              </a:spcAft>
              <a:buFont typeface="Arial" panose="020B0604020202020204" pitchFamily="34" charset="0"/>
              <a:buChar char="•"/>
            </a:pPr>
            <a:r>
              <a:rPr lang="en-US" dirty="0" err="1" smtClean="0"/>
              <a:t>Tensorflow</a:t>
            </a:r>
            <a:endParaRPr lang="en-US" dirty="0" smtClean="0"/>
          </a:p>
          <a:p>
            <a:pPr marL="285750" lvl="0" indent="-285750" algn="just" rtl="0">
              <a:spcBef>
                <a:spcPts val="0"/>
              </a:spcBef>
              <a:spcAft>
                <a:spcPts val="0"/>
              </a:spcAft>
              <a:buFont typeface="Arial" panose="020B0604020202020204" pitchFamily="34" charset="0"/>
              <a:buChar char="•"/>
            </a:pPr>
            <a:r>
              <a:rPr lang="en-US" dirty="0" smtClean="0"/>
              <a:t>time</a:t>
            </a:r>
          </a:p>
        </p:txBody>
      </p:sp>
      <p:cxnSp>
        <p:nvCxnSpPr>
          <p:cNvPr id="137" name="Google Shape;137;p27"/>
          <p:cNvCxnSpPr/>
          <p:nvPr/>
        </p:nvCxnSpPr>
        <p:spPr>
          <a:xfrm>
            <a:off x="803794" y="1233924"/>
            <a:ext cx="0" cy="2474976"/>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117678586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182880" y="1118154"/>
            <a:ext cx="4666289"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TECHNIQUES FOR DETECTION SOMNIFEROUS STATE</a:t>
            </a:r>
            <a:endParaRPr dirty="0"/>
          </a:p>
        </p:txBody>
      </p:sp>
      <p:sp>
        <p:nvSpPr>
          <p:cNvPr id="176" name="Google Shape;176;p30"/>
          <p:cNvSpPr txBox="1">
            <a:spLocks noGrp="1"/>
          </p:cNvSpPr>
          <p:nvPr>
            <p:ph type="title" idx="2"/>
          </p:nvPr>
        </p:nvSpPr>
        <p:spPr>
          <a:xfrm>
            <a:off x="4849170" y="1001125"/>
            <a:ext cx="2417262"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04</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400349639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6" name="Google Shape;136;p27"/>
          <p:cNvSpPr txBox="1">
            <a:spLocks noGrp="1"/>
          </p:cNvSpPr>
          <p:nvPr>
            <p:ph type="subTitle" idx="1"/>
          </p:nvPr>
        </p:nvSpPr>
        <p:spPr>
          <a:xfrm>
            <a:off x="1560570" y="923541"/>
            <a:ext cx="5632710" cy="3095742"/>
          </a:xfrm>
          <a:prstGeom prst="rect">
            <a:avLst/>
          </a:prstGeom>
        </p:spPr>
        <p:txBody>
          <a:bodyPr spcFirstLastPara="1" wrap="square" lIns="91425" tIns="91425" rIns="91425" bIns="91425" anchor="ctr" anchorCtr="0">
            <a:noAutofit/>
          </a:bodyPr>
          <a:lstStyle/>
          <a:p>
            <a:pPr marL="451484" marR="48260" indent="-320040" algn="just">
              <a:spcBef>
                <a:spcPts val="105"/>
              </a:spcBef>
              <a:buClr>
                <a:srgbClr val="EFAC00"/>
              </a:buClr>
              <a:buSzPct val="79687"/>
              <a:buFont typeface="Wingdings 2"/>
              <a:buChar char=""/>
              <a:tabLst>
                <a:tab pos="452120" algn="l"/>
              </a:tabLst>
            </a:pPr>
            <a:r>
              <a:rPr lang="en-US" sz="1600" spc="-5" dirty="0">
                <a:latin typeface="Fira Sans Condensed" panose="020B0604020202020204" charset="0"/>
                <a:cs typeface="Corbel"/>
              </a:rPr>
              <a:t>The </a:t>
            </a:r>
            <a:r>
              <a:rPr lang="en-US" sz="1600" dirty="0">
                <a:latin typeface="Fira Sans Condensed" panose="020B0604020202020204" charset="0"/>
                <a:cs typeface="Corbel"/>
              </a:rPr>
              <a:t>proposed method is built in four stages  and it is applied </a:t>
            </a:r>
            <a:r>
              <a:rPr lang="en-US" sz="1600" spc="-5" dirty="0">
                <a:latin typeface="Fira Sans Condensed" panose="020B0604020202020204" charset="0"/>
                <a:cs typeface="Corbel"/>
              </a:rPr>
              <a:t>to the colored </a:t>
            </a:r>
            <a:r>
              <a:rPr lang="en-US" sz="1600" dirty="0">
                <a:latin typeface="Fira Sans Condensed" panose="020B0604020202020204" charset="0"/>
                <a:cs typeface="Corbel"/>
              </a:rPr>
              <a:t>images with  any</a:t>
            </a:r>
            <a:r>
              <a:rPr lang="en-US" sz="1600" spc="-15" dirty="0">
                <a:latin typeface="Fira Sans Condensed" panose="020B0604020202020204" charset="0"/>
                <a:cs typeface="Corbel"/>
              </a:rPr>
              <a:t> </a:t>
            </a:r>
            <a:r>
              <a:rPr lang="en-US" sz="1600" spc="-5" dirty="0">
                <a:latin typeface="Fira Sans Condensed" panose="020B0604020202020204" charset="0"/>
                <a:cs typeface="Corbel"/>
              </a:rPr>
              <a:t>background</a:t>
            </a:r>
            <a:r>
              <a:rPr lang="en-US" sz="1600" spc="-5" dirty="0" smtClean="0">
                <a:latin typeface="Fira Sans Condensed" panose="020B0604020202020204" charset="0"/>
                <a:cs typeface="Corbel"/>
              </a:rPr>
              <a:t>:</a:t>
            </a:r>
          </a:p>
          <a:p>
            <a:pPr marL="131444" marR="48260" indent="0" algn="just">
              <a:spcBef>
                <a:spcPts val="105"/>
              </a:spcBef>
              <a:buClr>
                <a:srgbClr val="EFAC00"/>
              </a:buClr>
              <a:buSzPct val="79687"/>
              <a:tabLst>
                <a:tab pos="452120" algn="l"/>
              </a:tabLst>
            </a:pPr>
            <a:endParaRPr lang="en-US" sz="1600" dirty="0">
              <a:latin typeface="Fira Sans Condensed" panose="020B0604020202020204" charset="0"/>
              <a:cs typeface="Corbel"/>
            </a:endParaRPr>
          </a:p>
          <a:p>
            <a:pPr marL="527685" indent="-515620" algn="just">
              <a:buClr>
                <a:srgbClr val="EFAC00"/>
              </a:buClr>
              <a:buSzPct val="79687"/>
              <a:buAutoNum type="arabicPeriod"/>
              <a:tabLst>
                <a:tab pos="528320" algn="l"/>
              </a:tabLst>
            </a:pPr>
            <a:r>
              <a:rPr lang="en-US" sz="1600" dirty="0">
                <a:latin typeface="Fira Sans Condensed" panose="020B0604020202020204" charset="0"/>
                <a:cs typeface="Corbel"/>
              </a:rPr>
              <a:t>Localization </a:t>
            </a:r>
            <a:r>
              <a:rPr lang="en-US" sz="1600" spc="-5" dirty="0">
                <a:latin typeface="Fira Sans Condensed" panose="020B0604020202020204" charset="0"/>
                <a:cs typeface="Corbel"/>
              </a:rPr>
              <a:t>of</a:t>
            </a:r>
            <a:r>
              <a:rPr lang="en-US" sz="1600" spc="-40" dirty="0">
                <a:latin typeface="Fira Sans Condensed" panose="020B0604020202020204" charset="0"/>
                <a:cs typeface="Corbel"/>
              </a:rPr>
              <a:t> </a:t>
            </a:r>
            <a:r>
              <a:rPr lang="en-US" sz="1600" spc="-5" dirty="0">
                <a:latin typeface="Fira Sans Condensed" panose="020B0604020202020204" charset="0"/>
                <a:cs typeface="Corbel"/>
              </a:rPr>
              <a:t>Face</a:t>
            </a:r>
            <a:endParaRPr lang="en-US" sz="1600" dirty="0">
              <a:latin typeface="Fira Sans Condensed" panose="020B0604020202020204" charset="0"/>
              <a:cs typeface="Corbel"/>
            </a:endParaRPr>
          </a:p>
          <a:p>
            <a:pPr marL="527685" indent="-515620" algn="just">
              <a:buClr>
                <a:srgbClr val="EFAC00"/>
              </a:buClr>
              <a:buSzPct val="79687"/>
              <a:buAutoNum type="arabicPeriod"/>
              <a:tabLst>
                <a:tab pos="528320" algn="l"/>
              </a:tabLst>
            </a:pPr>
            <a:r>
              <a:rPr lang="en-US" sz="1600" dirty="0">
                <a:latin typeface="Fira Sans Condensed" panose="020B0604020202020204" charset="0"/>
                <a:cs typeface="Corbel"/>
              </a:rPr>
              <a:t>Localization </a:t>
            </a:r>
            <a:r>
              <a:rPr lang="en-US" sz="1600" spc="-5" dirty="0">
                <a:latin typeface="Fira Sans Condensed" panose="020B0604020202020204" charset="0"/>
                <a:cs typeface="Corbel"/>
              </a:rPr>
              <a:t>of the</a:t>
            </a:r>
            <a:r>
              <a:rPr lang="en-US" sz="1600" spc="-60" dirty="0">
                <a:latin typeface="Fira Sans Condensed" panose="020B0604020202020204" charset="0"/>
                <a:cs typeface="Corbel"/>
              </a:rPr>
              <a:t> </a:t>
            </a:r>
            <a:r>
              <a:rPr lang="en-US" sz="1600" spc="-5" dirty="0">
                <a:latin typeface="Fira Sans Condensed" panose="020B0604020202020204" charset="0"/>
                <a:cs typeface="Corbel"/>
              </a:rPr>
              <a:t>Eyes</a:t>
            </a:r>
            <a:endParaRPr lang="en-US" sz="1600" dirty="0">
              <a:latin typeface="Fira Sans Condensed" panose="020B0604020202020204" charset="0"/>
              <a:cs typeface="Corbel"/>
            </a:endParaRPr>
          </a:p>
          <a:p>
            <a:pPr marL="527685" indent="-515620" algn="just">
              <a:buClr>
                <a:srgbClr val="EFAC00"/>
              </a:buClr>
              <a:buSzPct val="79687"/>
              <a:buAutoNum type="arabicPeriod"/>
              <a:tabLst>
                <a:tab pos="528320" algn="l"/>
              </a:tabLst>
            </a:pPr>
            <a:r>
              <a:rPr lang="en-US" sz="1600" spc="-25" dirty="0">
                <a:latin typeface="Fira Sans Condensed" panose="020B0604020202020204" charset="0"/>
                <a:cs typeface="Corbel"/>
              </a:rPr>
              <a:t>Tracking </a:t>
            </a:r>
            <a:r>
              <a:rPr lang="en-US" sz="1600" spc="-5" dirty="0">
                <a:latin typeface="Fira Sans Condensed" panose="020B0604020202020204" charset="0"/>
                <a:cs typeface="Corbel"/>
              </a:rPr>
              <a:t>the eyes </a:t>
            </a:r>
            <a:r>
              <a:rPr lang="en-US" sz="1600" dirty="0">
                <a:latin typeface="Fira Sans Condensed" panose="020B0604020202020204" charset="0"/>
                <a:cs typeface="Corbel"/>
              </a:rPr>
              <a:t>in </a:t>
            </a:r>
            <a:r>
              <a:rPr lang="en-US" sz="1600" spc="-5" dirty="0">
                <a:latin typeface="Fira Sans Condensed" panose="020B0604020202020204" charset="0"/>
                <a:cs typeface="Corbel"/>
              </a:rPr>
              <a:t>the subsequent</a:t>
            </a:r>
            <a:r>
              <a:rPr lang="en-US" sz="1600" spc="-65" dirty="0">
                <a:latin typeface="Fira Sans Condensed" panose="020B0604020202020204" charset="0"/>
                <a:cs typeface="Corbel"/>
              </a:rPr>
              <a:t> </a:t>
            </a:r>
            <a:r>
              <a:rPr lang="en-US" sz="1600" spc="-5" dirty="0">
                <a:latin typeface="Fira Sans Condensed" panose="020B0604020202020204" charset="0"/>
                <a:cs typeface="Corbel"/>
              </a:rPr>
              <a:t>frames</a:t>
            </a:r>
            <a:endParaRPr lang="en-US" sz="1600" dirty="0">
              <a:latin typeface="Fira Sans Condensed" panose="020B0604020202020204" charset="0"/>
              <a:cs typeface="Corbel"/>
            </a:endParaRPr>
          </a:p>
          <a:p>
            <a:pPr marL="527685" indent="-515620" algn="just">
              <a:buClr>
                <a:srgbClr val="EFAC00"/>
              </a:buClr>
              <a:buSzPct val="79687"/>
              <a:buAutoNum type="arabicPeriod"/>
              <a:tabLst>
                <a:tab pos="528320" algn="l"/>
              </a:tabLst>
            </a:pPr>
            <a:r>
              <a:rPr lang="en-US" sz="1600" dirty="0">
                <a:latin typeface="Fira Sans Condensed" panose="020B0604020202020204" charset="0"/>
                <a:cs typeface="Corbel"/>
              </a:rPr>
              <a:t>Detection of</a:t>
            </a:r>
            <a:r>
              <a:rPr lang="en-US" sz="1600" spc="-55" dirty="0">
                <a:latin typeface="Fira Sans Condensed" panose="020B0604020202020204" charset="0"/>
                <a:cs typeface="Corbel"/>
              </a:rPr>
              <a:t> </a:t>
            </a:r>
            <a:r>
              <a:rPr lang="en-US" sz="1600" spc="-5" dirty="0" smtClean="0">
                <a:latin typeface="Fira Sans Condensed" panose="020B0604020202020204" charset="0"/>
                <a:cs typeface="Corbel"/>
              </a:rPr>
              <a:t>Somniferousness.</a:t>
            </a:r>
            <a:endParaRPr lang="en-US" sz="1600" dirty="0">
              <a:latin typeface="Fira Sans Condensed" panose="020B0604020202020204" charset="0"/>
              <a:cs typeface="Corbel"/>
            </a:endParaRPr>
          </a:p>
        </p:txBody>
      </p:sp>
      <p:cxnSp>
        <p:nvCxnSpPr>
          <p:cNvPr id="137" name="Google Shape;137;p27"/>
          <p:cNvCxnSpPr/>
          <p:nvPr/>
        </p:nvCxnSpPr>
        <p:spPr>
          <a:xfrm>
            <a:off x="803794" y="1233924"/>
            <a:ext cx="0" cy="2474976"/>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255355446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6">
                                            <p:txEl>
                                              <p:pRg st="0" end="0"/>
                                            </p:txEl>
                                          </p:spTgt>
                                        </p:tgtEl>
                                        <p:attrNameLst>
                                          <p:attrName>style.visibility</p:attrName>
                                        </p:attrNameLst>
                                      </p:cBhvr>
                                      <p:to>
                                        <p:strVal val="visible"/>
                                      </p:to>
                                    </p:set>
                                    <p:animEffect transition="in" filter="fade">
                                      <p:cBhvr>
                                        <p:cTn id="7" dur="1000"/>
                                        <p:tgtEl>
                                          <p:spTgt spid="136">
                                            <p:txEl>
                                              <p:pRg st="0" end="0"/>
                                            </p:txEl>
                                          </p:spTgt>
                                        </p:tgtEl>
                                      </p:cBhvr>
                                    </p:animEffect>
                                    <p:anim calcmode="lin" valueType="num">
                                      <p:cBhvr>
                                        <p:cTn id="8" dur="1000" fill="hold"/>
                                        <p:tgtEl>
                                          <p:spTgt spid="13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6">
                                            <p:txEl>
                                              <p:pRg st="2" end="2"/>
                                            </p:txEl>
                                          </p:spTgt>
                                        </p:tgtEl>
                                        <p:attrNameLst>
                                          <p:attrName>style.visibility</p:attrName>
                                        </p:attrNameLst>
                                      </p:cBhvr>
                                      <p:to>
                                        <p:strVal val="visible"/>
                                      </p:to>
                                    </p:set>
                                    <p:animEffect transition="in" filter="fade">
                                      <p:cBhvr>
                                        <p:cTn id="14" dur="1000"/>
                                        <p:tgtEl>
                                          <p:spTgt spid="136">
                                            <p:txEl>
                                              <p:pRg st="2" end="2"/>
                                            </p:txEl>
                                          </p:spTgt>
                                        </p:tgtEl>
                                      </p:cBhvr>
                                    </p:animEffect>
                                    <p:anim calcmode="lin" valueType="num">
                                      <p:cBhvr>
                                        <p:cTn id="15" dur="1000" fill="hold"/>
                                        <p:tgtEl>
                                          <p:spTgt spid="13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3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6">
                                            <p:txEl>
                                              <p:pRg st="3" end="3"/>
                                            </p:txEl>
                                          </p:spTgt>
                                        </p:tgtEl>
                                        <p:attrNameLst>
                                          <p:attrName>style.visibility</p:attrName>
                                        </p:attrNameLst>
                                      </p:cBhvr>
                                      <p:to>
                                        <p:strVal val="visible"/>
                                      </p:to>
                                    </p:set>
                                    <p:animEffect transition="in" filter="fade">
                                      <p:cBhvr>
                                        <p:cTn id="21" dur="1000"/>
                                        <p:tgtEl>
                                          <p:spTgt spid="136">
                                            <p:txEl>
                                              <p:pRg st="3" end="3"/>
                                            </p:txEl>
                                          </p:spTgt>
                                        </p:tgtEl>
                                      </p:cBhvr>
                                    </p:animEffect>
                                    <p:anim calcmode="lin" valueType="num">
                                      <p:cBhvr>
                                        <p:cTn id="22" dur="1000" fill="hold"/>
                                        <p:tgtEl>
                                          <p:spTgt spid="136">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13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36">
                                            <p:txEl>
                                              <p:pRg st="4" end="4"/>
                                            </p:txEl>
                                          </p:spTgt>
                                        </p:tgtEl>
                                        <p:attrNameLst>
                                          <p:attrName>style.visibility</p:attrName>
                                        </p:attrNameLst>
                                      </p:cBhvr>
                                      <p:to>
                                        <p:strVal val="visible"/>
                                      </p:to>
                                    </p:set>
                                    <p:animEffect transition="in" filter="fade">
                                      <p:cBhvr>
                                        <p:cTn id="28" dur="1000"/>
                                        <p:tgtEl>
                                          <p:spTgt spid="136">
                                            <p:txEl>
                                              <p:pRg st="4" end="4"/>
                                            </p:txEl>
                                          </p:spTgt>
                                        </p:tgtEl>
                                      </p:cBhvr>
                                    </p:animEffect>
                                    <p:anim calcmode="lin" valueType="num">
                                      <p:cBhvr>
                                        <p:cTn id="29" dur="1000" fill="hold"/>
                                        <p:tgtEl>
                                          <p:spTgt spid="13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13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36">
                                            <p:txEl>
                                              <p:pRg st="5" end="5"/>
                                            </p:txEl>
                                          </p:spTgt>
                                        </p:tgtEl>
                                        <p:attrNameLst>
                                          <p:attrName>style.visibility</p:attrName>
                                        </p:attrNameLst>
                                      </p:cBhvr>
                                      <p:to>
                                        <p:strVal val="visible"/>
                                      </p:to>
                                    </p:set>
                                    <p:animEffect transition="in" filter="fade">
                                      <p:cBhvr>
                                        <p:cTn id="35" dur="1000"/>
                                        <p:tgtEl>
                                          <p:spTgt spid="136">
                                            <p:txEl>
                                              <p:pRg st="5" end="5"/>
                                            </p:txEl>
                                          </p:spTgt>
                                        </p:tgtEl>
                                      </p:cBhvr>
                                    </p:animEffect>
                                    <p:anim calcmode="lin" valueType="num">
                                      <p:cBhvr>
                                        <p:cTn id="36" dur="1000" fill="hold"/>
                                        <p:tgtEl>
                                          <p:spTgt spid="136">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13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134112" y="971850"/>
            <a:ext cx="4620768"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LOCALISATION OF FACE</a:t>
            </a:r>
            <a:endParaRPr dirty="0"/>
          </a:p>
        </p:txBody>
      </p:sp>
      <p:sp>
        <p:nvSpPr>
          <p:cNvPr id="176" name="Google Shape;176;p30"/>
          <p:cNvSpPr txBox="1">
            <a:spLocks noGrp="1"/>
          </p:cNvSpPr>
          <p:nvPr>
            <p:ph type="title" idx="2"/>
          </p:nvPr>
        </p:nvSpPr>
        <p:spPr>
          <a:xfrm>
            <a:off x="4849170" y="1001125"/>
            <a:ext cx="2417262"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05</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25857266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6" name="Google Shape;136;p27"/>
          <p:cNvSpPr txBox="1">
            <a:spLocks noGrp="1"/>
          </p:cNvSpPr>
          <p:nvPr>
            <p:ph type="subTitle" idx="1"/>
          </p:nvPr>
        </p:nvSpPr>
        <p:spPr>
          <a:xfrm>
            <a:off x="1560570" y="923541"/>
            <a:ext cx="6071622" cy="3095742"/>
          </a:xfrm>
          <a:prstGeom prst="rect">
            <a:avLst/>
          </a:prstGeom>
        </p:spPr>
        <p:txBody>
          <a:bodyPr spcFirstLastPara="1" wrap="square" lIns="91425" tIns="91425" rIns="91425" bIns="91425" anchor="ctr" anchorCtr="0">
            <a:noAutofit/>
          </a:bodyPr>
          <a:lstStyle/>
          <a:p>
            <a:pPr marL="332105" marR="5080" indent="-320040" algn="just">
              <a:spcBef>
                <a:spcPts val="725"/>
              </a:spcBef>
              <a:buClr>
                <a:srgbClr val="EFAC00"/>
              </a:buClr>
              <a:buSzPct val="79629"/>
              <a:buFont typeface="Wingdings 2"/>
              <a:buChar char=""/>
              <a:tabLst>
                <a:tab pos="332105" algn="l"/>
                <a:tab pos="332740" algn="l"/>
              </a:tabLst>
            </a:pPr>
            <a:r>
              <a:rPr lang="en-US" sz="1600" dirty="0">
                <a:latin typeface="Fira Sans Condensed" panose="020B0604020202020204" charset="0"/>
                <a:cs typeface="Corbel"/>
              </a:rPr>
              <a:t>Since </a:t>
            </a:r>
            <a:r>
              <a:rPr lang="en-US" sz="1600" spc="-5" dirty="0">
                <a:latin typeface="Fira Sans Condensed" panose="020B0604020202020204" charset="0"/>
                <a:cs typeface="Corbel"/>
              </a:rPr>
              <a:t>the Face </a:t>
            </a:r>
            <a:r>
              <a:rPr lang="en-US" sz="1600" dirty="0">
                <a:latin typeface="Fira Sans Condensed" panose="020B0604020202020204" charset="0"/>
                <a:cs typeface="Corbel"/>
              </a:rPr>
              <a:t>is symmetric, a </a:t>
            </a:r>
            <a:r>
              <a:rPr lang="en-US" sz="1600" spc="-10" dirty="0">
                <a:latin typeface="Fira Sans Condensed" panose="020B0604020202020204" charset="0"/>
                <a:cs typeface="Corbel"/>
              </a:rPr>
              <a:t>symmetry-based  </a:t>
            </a:r>
            <a:r>
              <a:rPr lang="en-US" sz="1600" spc="-5" dirty="0">
                <a:latin typeface="Fira Sans Condensed" panose="020B0604020202020204" charset="0"/>
                <a:cs typeface="Corbel"/>
              </a:rPr>
              <a:t>approach. </a:t>
            </a:r>
            <a:r>
              <a:rPr lang="en-US" sz="1600" dirty="0">
                <a:latin typeface="Fira Sans Condensed" panose="020B0604020202020204" charset="0"/>
                <a:cs typeface="Corbel"/>
              </a:rPr>
              <a:t>It was found </a:t>
            </a:r>
            <a:r>
              <a:rPr lang="en-US" sz="1600" spc="-5" dirty="0">
                <a:latin typeface="Fira Sans Condensed" panose="020B0604020202020204" charset="0"/>
                <a:cs typeface="Corbel"/>
              </a:rPr>
              <a:t>that </a:t>
            </a:r>
            <a:r>
              <a:rPr lang="en-US" sz="1600" dirty="0">
                <a:latin typeface="Fira Sans Condensed" panose="020B0604020202020204" charset="0"/>
                <a:cs typeface="Corbel"/>
              </a:rPr>
              <a:t>it is </a:t>
            </a:r>
            <a:r>
              <a:rPr lang="en-US" sz="1600" spc="-5" dirty="0">
                <a:latin typeface="Fira Sans Condensed" panose="020B0604020202020204" charset="0"/>
                <a:cs typeface="Corbel"/>
              </a:rPr>
              <a:t>enough to </a:t>
            </a:r>
            <a:r>
              <a:rPr lang="en-US" sz="1600" dirty="0">
                <a:latin typeface="Fira Sans Condensed" panose="020B0604020202020204" charset="0"/>
                <a:cs typeface="Corbel"/>
              </a:rPr>
              <a:t>use a </a:t>
            </a:r>
            <a:r>
              <a:rPr lang="en-US" sz="1600" spc="-5" dirty="0">
                <a:latin typeface="Fira Sans Condensed" panose="020B0604020202020204" charset="0"/>
                <a:cs typeface="Corbel"/>
              </a:rPr>
              <a:t>sub  sampled, gray-scale </a:t>
            </a:r>
            <a:r>
              <a:rPr lang="en-US" sz="1600" dirty="0">
                <a:latin typeface="Fira Sans Condensed" panose="020B0604020202020204" charset="0"/>
                <a:cs typeface="Corbel"/>
              </a:rPr>
              <a:t>version </a:t>
            </a:r>
            <a:r>
              <a:rPr lang="en-US" sz="1600" spc="-5" dirty="0">
                <a:latin typeface="Fira Sans Condensed" panose="020B0604020202020204" charset="0"/>
                <a:cs typeface="Corbel"/>
              </a:rPr>
              <a:t>of the image. </a:t>
            </a:r>
            <a:r>
              <a:rPr lang="en-US" sz="1600" dirty="0">
                <a:latin typeface="Fira Sans Condensed" panose="020B0604020202020204" charset="0"/>
                <a:cs typeface="Corbel"/>
              </a:rPr>
              <a:t>A  </a:t>
            </a:r>
            <a:r>
              <a:rPr lang="en-US" sz="1600" spc="-5" dirty="0">
                <a:latin typeface="Fira Sans Condensed" panose="020B0604020202020204" charset="0"/>
                <a:cs typeface="Corbel"/>
              </a:rPr>
              <a:t>symmetry-value </a:t>
            </a:r>
            <a:r>
              <a:rPr lang="en-US" sz="1600" dirty="0">
                <a:latin typeface="Fira Sans Condensed" panose="020B0604020202020204" charset="0"/>
                <a:cs typeface="Corbel"/>
              </a:rPr>
              <a:t>is </a:t>
            </a:r>
            <a:r>
              <a:rPr lang="en-US" sz="1600" spc="-5" dirty="0">
                <a:latin typeface="Fira Sans Condensed" panose="020B0604020202020204" charset="0"/>
                <a:cs typeface="Corbel"/>
              </a:rPr>
              <a:t>then computed </a:t>
            </a:r>
            <a:r>
              <a:rPr lang="en-US" sz="1600" dirty="0">
                <a:latin typeface="Fira Sans Condensed" panose="020B0604020202020204" charset="0"/>
                <a:cs typeface="Corbel"/>
              </a:rPr>
              <a:t>for </a:t>
            </a:r>
            <a:r>
              <a:rPr lang="en-US" sz="1600" spc="-5" dirty="0">
                <a:latin typeface="Fira Sans Condensed" panose="020B0604020202020204" charset="0"/>
                <a:cs typeface="Corbel"/>
              </a:rPr>
              <a:t>every pixel-  column </a:t>
            </a:r>
            <a:r>
              <a:rPr lang="en-US" sz="1600" dirty="0">
                <a:latin typeface="Fira Sans Condensed" panose="020B0604020202020204" charset="0"/>
                <a:cs typeface="Corbel"/>
              </a:rPr>
              <a:t>in the reduced</a:t>
            </a:r>
            <a:r>
              <a:rPr lang="en-US" sz="1600" spc="-5" dirty="0">
                <a:latin typeface="Fira Sans Condensed" panose="020B0604020202020204" charset="0"/>
                <a:cs typeface="Corbel"/>
              </a:rPr>
              <a:t> image</a:t>
            </a:r>
            <a:r>
              <a:rPr lang="en-US" sz="1600" spc="-5" dirty="0" smtClean="0">
                <a:latin typeface="Fira Sans Condensed" panose="020B0604020202020204" charset="0"/>
                <a:cs typeface="Corbel"/>
              </a:rPr>
              <a:t>.</a:t>
            </a:r>
          </a:p>
          <a:p>
            <a:pPr marL="12065" marR="5080" indent="0" algn="just">
              <a:spcBef>
                <a:spcPts val="725"/>
              </a:spcBef>
              <a:buClr>
                <a:srgbClr val="EFAC00"/>
              </a:buClr>
              <a:buSzPct val="79629"/>
              <a:tabLst>
                <a:tab pos="332105" algn="l"/>
                <a:tab pos="332740" algn="l"/>
              </a:tabLst>
            </a:pPr>
            <a:endParaRPr lang="en-US" sz="1600" dirty="0">
              <a:latin typeface="Fira Sans Condensed" panose="020B0604020202020204" charset="0"/>
              <a:cs typeface="Corbel"/>
            </a:endParaRPr>
          </a:p>
          <a:p>
            <a:pPr marL="332105" marR="736600" indent="-320040" algn="just">
              <a:spcBef>
                <a:spcPts val="35"/>
              </a:spcBef>
              <a:buClr>
                <a:srgbClr val="EFAC00"/>
              </a:buClr>
              <a:buSzPct val="79629"/>
              <a:buFont typeface="Wingdings 2"/>
              <a:buChar char=""/>
              <a:tabLst>
                <a:tab pos="332105" algn="l"/>
                <a:tab pos="332740" algn="l"/>
              </a:tabLst>
            </a:pPr>
            <a:r>
              <a:rPr lang="en-US" sz="1600" dirty="0">
                <a:latin typeface="Fira Sans Condensed" panose="020B0604020202020204" charset="0"/>
                <a:cs typeface="Corbel"/>
              </a:rPr>
              <a:t>If </a:t>
            </a:r>
            <a:r>
              <a:rPr lang="en-US" sz="1600" spc="-5" dirty="0">
                <a:latin typeface="Fira Sans Condensed" panose="020B0604020202020204" charset="0"/>
                <a:cs typeface="Corbel"/>
              </a:rPr>
              <a:t>the </a:t>
            </a:r>
            <a:r>
              <a:rPr lang="en-US" sz="1600" dirty="0">
                <a:latin typeface="Fira Sans Condensed" panose="020B0604020202020204" charset="0"/>
                <a:cs typeface="Corbel"/>
              </a:rPr>
              <a:t>image is represented as I(x, y) </a:t>
            </a:r>
            <a:r>
              <a:rPr lang="en-US" sz="1600" spc="-5" dirty="0">
                <a:latin typeface="Fira Sans Condensed" panose="020B0604020202020204" charset="0"/>
                <a:cs typeface="Corbel"/>
              </a:rPr>
              <a:t>then the  symmetry </a:t>
            </a:r>
            <a:r>
              <a:rPr lang="en-US" sz="1600" dirty="0">
                <a:latin typeface="Fira Sans Condensed" panose="020B0604020202020204" charset="0"/>
                <a:cs typeface="Corbel"/>
              </a:rPr>
              <a:t>value for a </a:t>
            </a:r>
            <a:r>
              <a:rPr lang="en-US" sz="1600" spc="-10" dirty="0">
                <a:latin typeface="Fira Sans Condensed" panose="020B0604020202020204" charset="0"/>
                <a:cs typeface="Corbel"/>
              </a:rPr>
              <a:t>pixel-column </a:t>
            </a:r>
            <a:r>
              <a:rPr lang="en-US" sz="1600" dirty="0">
                <a:latin typeface="Fira Sans Condensed" panose="020B0604020202020204" charset="0"/>
                <a:cs typeface="Corbel"/>
              </a:rPr>
              <a:t>is given by</a:t>
            </a:r>
            <a:r>
              <a:rPr lang="en-US" sz="1600" spc="-30" dirty="0">
                <a:latin typeface="Fira Sans Condensed" panose="020B0604020202020204" charset="0"/>
                <a:cs typeface="Corbel"/>
              </a:rPr>
              <a:t> </a:t>
            </a:r>
            <a:r>
              <a:rPr lang="en-US" sz="1600" dirty="0">
                <a:latin typeface="Fira Sans Condensed" panose="020B0604020202020204" charset="0"/>
                <a:cs typeface="Corbel"/>
              </a:rPr>
              <a:t>:</a:t>
            </a:r>
          </a:p>
          <a:p>
            <a:pPr marL="1722755" algn="just"/>
            <a:r>
              <a:rPr lang="en-US" sz="1600" spc="-5" dirty="0">
                <a:latin typeface="Fira Sans Condensed" panose="020B0604020202020204" charset="0"/>
                <a:cs typeface="Corbel"/>
              </a:rPr>
              <a:t>S(x) </a:t>
            </a:r>
            <a:r>
              <a:rPr lang="en-US" sz="1600" dirty="0">
                <a:latin typeface="Fira Sans Condensed" panose="020B0604020202020204" charset="0"/>
                <a:cs typeface="Corbel"/>
              </a:rPr>
              <a:t>= </a:t>
            </a:r>
            <a:r>
              <a:rPr lang="en-US" sz="1600" spc="5" dirty="0">
                <a:latin typeface="Fira Sans Condensed" panose="020B0604020202020204" charset="0"/>
                <a:cs typeface="Corbel"/>
              </a:rPr>
              <a:t>∑∑ </a:t>
            </a:r>
            <a:r>
              <a:rPr lang="en-US" sz="1600" spc="-5" dirty="0">
                <a:latin typeface="Fira Sans Condensed" panose="020B0604020202020204" charset="0"/>
                <a:cs typeface="Corbel"/>
              </a:rPr>
              <a:t>[abs </a:t>
            </a:r>
            <a:r>
              <a:rPr lang="en-US" sz="1600" dirty="0">
                <a:latin typeface="Fira Sans Condensed" panose="020B0604020202020204" charset="0"/>
                <a:cs typeface="Corbel"/>
              </a:rPr>
              <a:t>I</a:t>
            </a:r>
            <a:r>
              <a:rPr lang="en-US" sz="1600" spc="-20" dirty="0">
                <a:latin typeface="Fira Sans Condensed" panose="020B0604020202020204" charset="0"/>
                <a:cs typeface="Corbel"/>
              </a:rPr>
              <a:t> ((</a:t>
            </a:r>
            <a:r>
              <a:rPr lang="en-US" sz="1600" spc="-20" dirty="0" err="1">
                <a:latin typeface="Fira Sans Condensed" panose="020B0604020202020204" charset="0"/>
                <a:cs typeface="Corbel"/>
              </a:rPr>
              <a:t>x,y</a:t>
            </a:r>
            <a:r>
              <a:rPr lang="en-US" sz="1600" spc="-20" dirty="0">
                <a:latin typeface="Fira Sans Condensed" panose="020B0604020202020204" charset="0"/>
                <a:cs typeface="Corbel"/>
              </a:rPr>
              <a:t>-w)-(</a:t>
            </a:r>
            <a:r>
              <a:rPr lang="en-US" sz="1600" spc="-20" dirty="0" err="1">
                <a:latin typeface="Fira Sans Condensed" panose="020B0604020202020204" charset="0"/>
                <a:cs typeface="Corbel"/>
              </a:rPr>
              <a:t>x,y+w</a:t>
            </a:r>
            <a:r>
              <a:rPr lang="en-US" sz="1600" spc="-20" dirty="0" smtClean="0">
                <a:latin typeface="Fira Sans Condensed" panose="020B0604020202020204" charset="0"/>
                <a:cs typeface="Corbel"/>
              </a:rPr>
              <a:t>))].</a:t>
            </a:r>
          </a:p>
          <a:p>
            <a:pPr marL="1722755" algn="just"/>
            <a:endParaRPr lang="en-US" sz="1600" dirty="0">
              <a:latin typeface="Fira Sans Condensed" panose="020B0604020202020204" charset="0"/>
              <a:cs typeface="Corbel"/>
            </a:endParaRPr>
          </a:p>
          <a:p>
            <a:pPr marL="332105" marR="611505" indent="-320040" algn="just">
              <a:spcBef>
                <a:spcPts val="305"/>
              </a:spcBef>
              <a:buClr>
                <a:srgbClr val="EFAC00"/>
              </a:buClr>
              <a:buSzPct val="79629"/>
              <a:buFont typeface="Wingdings 2"/>
              <a:buChar char=""/>
              <a:tabLst>
                <a:tab pos="332105" algn="l"/>
                <a:tab pos="332740" algn="l"/>
              </a:tabLst>
            </a:pPr>
            <a:r>
              <a:rPr lang="en-US" sz="1600" dirty="0">
                <a:latin typeface="Fira Sans Condensed" panose="020B0604020202020204" charset="0"/>
                <a:cs typeface="Corbel"/>
              </a:rPr>
              <a:t>S(x) is </a:t>
            </a:r>
            <a:r>
              <a:rPr lang="en-US" sz="1600" spc="-5" dirty="0">
                <a:latin typeface="Fira Sans Condensed" panose="020B0604020202020204" charset="0"/>
                <a:cs typeface="Corbel"/>
              </a:rPr>
              <a:t>computed </a:t>
            </a:r>
            <a:r>
              <a:rPr lang="en-US" sz="1600" dirty="0">
                <a:latin typeface="Fira Sans Condensed" panose="020B0604020202020204" charset="0"/>
                <a:cs typeface="Corbel"/>
              </a:rPr>
              <a:t>for X € [</a:t>
            </a:r>
            <a:r>
              <a:rPr lang="en-US" sz="1600" dirty="0" err="1">
                <a:latin typeface="Fira Sans Condensed" panose="020B0604020202020204" charset="0"/>
                <a:cs typeface="Corbel"/>
              </a:rPr>
              <a:t>k,size</a:t>
            </a:r>
            <a:r>
              <a:rPr lang="en-US" sz="1600" dirty="0">
                <a:latin typeface="Fira Sans Condensed" panose="020B0604020202020204" charset="0"/>
                <a:cs typeface="Corbel"/>
              </a:rPr>
              <a:t>-k] where k </a:t>
            </a:r>
            <a:r>
              <a:rPr lang="en-US" sz="1600" spc="-5" dirty="0">
                <a:latin typeface="Fira Sans Condensed" panose="020B0604020202020204" charset="0"/>
                <a:cs typeface="Corbel"/>
              </a:rPr>
              <a:t>is</a:t>
            </a:r>
            <a:r>
              <a:rPr lang="en-US" sz="1600" spc="-265" dirty="0">
                <a:latin typeface="Fira Sans Condensed" panose="020B0604020202020204" charset="0"/>
                <a:cs typeface="Corbel"/>
              </a:rPr>
              <a:t> </a:t>
            </a:r>
            <a:r>
              <a:rPr lang="en-US" sz="1600" spc="-5" dirty="0">
                <a:latin typeface="Fira Sans Condensed" panose="020B0604020202020204" charset="0"/>
                <a:cs typeface="Corbel"/>
              </a:rPr>
              <a:t>the  maximum </a:t>
            </a:r>
            <a:r>
              <a:rPr lang="en-US" sz="1600" dirty="0">
                <a:latin typeface="Fira Sans Condensed" panose="020B0604020202020204" charset="0"/>
                <a:cs typeface="Corbel"/>
              </a:rPr>
              <a:t>distance from </a:t>
            </a:r>
            <a:r>
              <a:rPr lang="en-US" sz="1600" spc="-5" dirty="0">
                <a:latin typeface="Fira Sans Condensed" panose="020B0604020202020204" charset="0"/>
                <a:cs typeface="Corbel"/>
              </a:rPr>
              <a:t>the </a:t>
            </a:r>
            <a:r>
              <a:rPr lang="en-US" sz="1600" spc="-10" dirty="0">
                <a:latin typeface="Fira Sans Condensed" panose="020B0604020202020204" charset="0"/>
                <a:cs typeface="Corbel"/>
              </a:rPr>
              <a:t>pixel-column </a:t>
            </a:r>
            <a:r>
              <a:rPr lang="en-US" sz="1600" spc="-5" dirty="0">
                <a:latin typeface="Fira Sans Condensed" panose="020B0604020202020204" charset="0"/>
                <a:cs typeface="Corbel"/>
              </a:rPr>
              <a:t>that  symmetry </a:t>
            </a:r>
            <a:r>
              <a:rPr lang="en-US" sz="1600" dirty="0">
                <a:latin typeface="Fira Sans Condensed" panose="020B0604020202020204" charset="0"/>
                <a:cs typeface="Corbel"/>
              </a:rPr>
              <a:t>is </a:t>
            </a:r>
            <a:r>
              <a:rPr lang="en-US" sz="1600" spc="-5" dirty="0">
                <a:latin typeface="Fira Sans Condensed" panose="020B0604020202020204" charset="0"/>
                <a:cs typeface="Corbel"/>
              </a:rPr>
              <a:t>measured, </a:t>
            </a:r>
            <a:r>
              <a:rPr lang="en-US" sz="1600" dirty="0">
                <a:latin typeface="Fira Sans Condensed" panose="020B0604020202020204" charset="0"/>
                <a:cs typeface="Corbel"/>
              </a:rPr>
              <a:t>and x </a:t>
            </a:r>
            <a:r>
              <a:rPr lang="en-US" sz="1600" spc="-5" dirty="0">
                <a:latin typeface="Fira Sans Condensed" panose="020B0604020202020204" charset="0"/>
                <a:cs typeface="Corbel"/>
              </a:rPr>
              <a:t>size </a:t>
            </a:r>
            <a:r>
              <a:rPr lang="en-US" sz="1600" dirty="0" smtClean="0">
                <a:latin typeface="Fira Sans Condensed" panose="020B0604020202020204" charset="0"/>
                <a:cs typeface="Corbel"/>
              </a:rPr>
              <a:t>is </a:t>
            </a:r>
            <a:r>
              <a:rPr lang="en-US" sz="1600" spc="-5" dirty="0" smtClean="0">
                <a:latin typeface="Fira Sans Condensed" panose="020B0604020202020204" charset="0"/>
                <a:cs typeface="Corbel"/>
              </a:rPr>
              <a:t>the </a:t>
            </a:r>
            <a:r>
              <a:rPr lang="en-US" sz="1600" dirty="0">
                <a:latin typeface="Fira Sans Condensed" panose="020B0604020202020204" charset="0"/>
                <a:cs typeface="Corbel"/>
              </a:rPr>
              <a:t>width </a:t>
            </a:r>
            <a:r>
              <a:rPr lang="en-US" sz="1600" spc="-5" dirty="0">
                <a:latin typeface="Fira Sans Condensed" panose="020B0604020202020204" charset="0"/>
                <a:cs typeface="Corbel"/>
              </a:rPr>
              <a:t>of </a:t>
            </a:r>
            <a:r>
              <a:rPr lang="en-US" sz="1600" dirty="0">
                <a:latin typeface="Fira Sans Condensed" panose="020B0604020202020204" charset="0"/>
                <a:cs typeface="Corbel"/>
              </a:rPr>
              <a:t>the </a:t>
            </a:r>
            <a:r>
              <a:rPr lang="en-US" sz="1600" spc="-5" dirty="0">
                <a:latin typeface="Fira Sans Condensed" panose="020B0604020202020204" charset="0"/>
                <a:cs typeface="Corbel"/>
              </a:rPr>
              <a:t>image. </a:t>
            </a:r>
            <a:r>
              <a:rPr lang="en-US" sz="1600" dirty="0">
                <a:latin typeface="Fira Sans Condensed" panose="020B0604020202020204" charset="0"/>
                <a:cs typeface="Corbel"/>
              </a:rPr>
              <a:t>The x </a:t>
            </a:r>
            <a:r>
              <a:rPr lang="en-US" sz="1600" spc="-5" dirty="0">
                <a:latin typeface="Fira Sans Condensed" panose="020B0604020202020204" charset="0"/>
                <a:cs typeface="Corbel"/>
              </a:rPr>
              <a:t>corresponding to</a:t>
            </a:r>
            <a:r>
              <a:rPr lang="en-US" sz="1600" spc="-204" dirty="0">
                <a:latin typeface="Fira Sans Condensed" panose="020B0604020202020204" charset="0"/>
                <a:cs typeface="Corbel"/>
              </a:rPr>
              <a:t> </a:t>
            </a:r>
            <a:r>
              <a:rPr lang="en-US" sz="1600" spc="-5" dirty="0">
                <a:latin typeface="Fira Sans Condensed" panose="020B0604020202020204" charset="0"/>
                <a:cs typeface="Corbel"/>
              </a:rPr>
              <a:t>the  </a:t>
            </a:r>
            <a:r>
              <a:rPr lang="en-US" sz="1600" dirty="0">
                <a:latin typeface="Fira Sans Condensed" panose="020B0604020202020204" charset="0"/>
                <a:cs typeface="Corbel"/>
              </a:rPr>
              <a:t>lowest </a:t>
            </a:r>
            <a:r>
              <a:rPr lang="en-US" sz="1600" spc="-5" dirty="0">
                <a:latin typeface="Fira Sans Condensed" panose="020B0604020202020204" charset="0"/>
                <a:cs typeface="Corbel"/>
              </a:rPr>
              <a:t>value of </a:t>
            </a:r>
            <a:r>
              <a:rPr lang="en-US" sz="1600" dirty="0">
                <a:latin typeface="Fira Sans Condensed" panose="020B0604020202020204" charset="0"/>
                <a:cs typeface="Corbel"/>
              </a:rPr>
              <a:t>S(x) is the </a:t>
            </a:r>
            <a:r>
              <a:rPr lang="en-US" sz="1600" spc="-5" dirty="0">
                <a:latin typeface="Fira Sans Condensed" panose="020B0604020202020204" charset="0"/>
                <a:cs typeface="Corbel"/>
              </a:rPr>
              <a:t>center of </a:t>
            </a:r>
            <a:r>
              <a:rPr lang="en-US" sz="1600" dirty="0">
                <a:latin typeface="Fira Sans Condensed" panose="020B0604020202020204" charset="0"/>
                <a:cs typeface="Corbel"/>
              </a:rPr>
              <a:t>the</a:t>
            </a:r>
            <a:r>
              <a:rPr lang="en-US" sz="1600" spc="-90" dirty="0">
                <a:latin typeface="Fira Sans Condensed" panose="020B0604020202020204" charset="0"/>
                <a:cs typeface="Corbel"/>
              </a:rPr>
              <a:t> </a:t>
            </a:r>
            <a:r>
              <a:rPr lang="en-US" sz="1600" dirty="0">
                <a:latin typeface="Fira Sans Condensed" panose="020B0604020202020204" charset="0"/>
                <a:cs typeface="Corbel"/>
              </a:rPr>
              <a:t>face.</a:t>
            </a:r>
          </a:p>
        </p:txBody>
      </p:sp>
      <p:cxnSp>
        <p:nvCxnSpPr>
          <p:cNvPr id="137" name="Google Shape;137;p27"/>
          <p:cNvCxnSpPr/>
          <p:nvPr/>
        </p:nvCxnSpPr>
        <p:spPr>
          <a:xfrm>
            <a:off x="803794" y="1233924"/>
            <a:ext cx="0" cy="2474976"/>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113018792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6">
                                            <p:txEl>
                                              <p:pRg st="0" end="0"/>
                                            </p:txEl>
                                          </p:spTgt>
                                        </p:tgtEl>
                                        <p:attrNameLst>
                                          <p:attrName>style.visibility</p:attrName>
                                        </p:attrNameLst>
                                      </p:cBhvr>
                                      <p:to>
                                        <p:strVal val="visible"/>
                                      </p:to>
                                    </p:set>
                                    <p:animEffect transition="in" filter="fade">
                                      <p:cBhvr>
                                        <p:cTn id="7" dur="1000"/>
                                        <p:tgtEl>
                                          <p:spTgt spid="136">
                                            <p:txEl>
                                              <p:pRg st="0" end="0"/>
                                            </p:txEl>
                                          </p:spTgt>
                                        </p:tgtEl>
                                      </p:cBhvr>
                                    </p:animEffect>
                                    <p:anim calcmode="lin" valueType="num">
                                      <p:cBhvr>
                                        <p:cTn id="8" dur="1000" fill="hold"/>
                                        <p:tgtEl>
                                          <p:spTgt spid="13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6">
                                            <p:txEl>
                                              <p:pRg st="2" end="2"/>
                                            </p:txEl>
                                          </p:spTgt>
                                        </p:tgtEl>
                                        <p:attrNameLst>
                                          <p:attrName>style.visibility</p:attrName>
                                        </p:attrNameLst>
                                      </p:cBhvr>
                                      <p:to>
                                        <p:strVal val="visible"/>
                                      </p:to>
                                    </p:set>
                                    <p:animEffect transition="in" filter="fade">
                                      <p:cBhvr>
                                        <p:cTn id="14" dur="1000"/>
                                        <p:tgtEl>
                                          <p:spTgt spid="136">
                                            <p:txEl>
                                              <p:pRg st="2" end="2"/>
                                            </p:txEl>
                                          </p:spTgt>
                                        </p:tgtEl>
                                      </p:cBhvr>
                                    </p:animEffect>
                                    <p:anim calcmode="lin" valueType="num">
                                      <p:cBhvr>
                                        <p:cTn id="15" dur="1000" fill="hold"/>
                                        <p:tgtEl>
                                          <p:spTgt spid="13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3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6">
                                            <p:txEl>
                                              <p:pRg st="3" end="3"/>
                                            </p:txEl>
                                          </p:spTgt>
                                        </p:tgtEl>
                                        <p:attrNameLst>
                                          <p:attrName>style.visibility</p:attrName>
                                        </p:attrNameLst>
                                      </p:cBhvr>
                                      <p:to>
                                        <p:strVal val="visible"/>
                                      </p:to>
                                    </p:set>
                                    <p:animEffect transition="in" filter="fade">
                                      <p:cBhvr>
                                        <p:cTn id="21" dur="1000"/>
                                        <p:tgtEl>
                                          <p:spTgt spid="136">
                                            <p:txEl>
                                              <p:pRg st="3" end="3"/>
                                            </p:txEl>
                                          </p:spTgt>
                                        </p:tgtEl>
                                      </p:cBhvr>
                                    </p:animEffect>
                                    <p:anim calcmode="lin" valueType="num">
                                      <p:cBhvr>
                                        <p:cTn id="22" dur="1000" fill="hold"/>
                                        <p:tgtEl>
                                          <p:spTgt spid="136">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13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36">
                                            <p:txEl>
                                              <p:pRg st="5" end="5"/>
                                            </p:txEl>
                                          </p:spTgt>
                                        </p:tgtEl>
                                        <p:attrNameLst>
                                          <p:attrName>style.visibility</p:attrName>
                                        </p:attrNameLst>
                                      </p:cBhvr>
                                      <p:to>
                                        <p:strVal val="visible"/>
                                      </p:to>
                                    </p:set>
                                    <p:animEffect transition="in" filter="fade">
                                      <p:cBhvr>
                                        <p:cTn id="28" dur="1000"/>
                                        <p:tgtEl>
                                          <p:spTgt spid="136">
                                            <p:txEl>
                                              <p:pRg st="5" end="5"/>
                                            </p:txEl>
                                          </p:spTgt>
                                        </p:tgtEl>
                                      </p:cBhvr>
                                    </p:animEffect>
                                    <p:anim calcmode="lin" valueType="num">
                                      <p:cBhvr>
                                        <p:cTn id="29" dur="1000" fill="hold"/>
                                        <p:tgtEl>
                                          <p:spTgt spid="136">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13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cxnSp>
        <p:nvCxnSpPr>
          <p:cNvPr id="137" name="Google Shape;137;p27"/>
          <p:cNvCxnSpPr/>
          <p:nvPr/>
        </p:nvCxnSpPr>
        <p:spPr>
          <a:xfrm>
            <a:off x="803794" y="1233924"/>
            <a:ext cx="0" cy="2474976"/>
          </a:xfrm>
          <a:prstGeom prst="straightConnector1">
            <a:avLst/>
          </a:prstGeom>
          <a:noFill/>
          <a:ln w="19050" cap="flat" cmpd="sng">
            <a:solidFill>
              <a:schemeClr val="lt2"/>
            </a:solidFill>
            <a:prstDash val="solid"/>
            <a:round/>
            <a:headEnd type="oval" w="med" len="med"/>
            <a:tailEnd type="oval" w="med" len="med"/>
          </a:ln>
        </p:spPr>
      </p:cxnSp>
      <p:pic>
        <p:nvPicPr>
          <p:cNvPr id="6146" name="Picture 2" descr="22. Localization of facial landmarks for 3D face recognition and face... |  Download Scientific Diagr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281" y="75658"/>
            <a:ext cx="4187825" cy="231653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AI Facial Recognition System - EXEROS Technologi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7280" y="2394094"/>
            <a:ext cx="4187826" cy="262961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GitHub - prakhargurawa/Drowsiness-Detection-OpenCV: Python application to  assist drivers to alert when they feel drowsy and thus reduce the number of  accident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4100" y="444500"/>
            <a:ext cx="3136899" cy="424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96644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150"/>
                                        </p:tgtEl>
                                        <p:attrNameLst>
                                          <p:attrName>style.visibility</p:attrName>
                                        </p:attrNameLst>
                                      </p:cBhvr>
                                      <p:to>
                                        <p:strVal val="visible"/>
                                      </p:to>
                                    </p:set>
                                    <p:animEffect transition="in" filter="circle(in)">
                                      <p:cBhvr>
                                        <p:cTn id="7" dur="2000"/>
                                        <p:tgtEl>
                                          <p:spTgt spid="6150"/>
                                        </p:tgtEl>
                                      </p:cBhvr>
                                    </p:animEffect>
                                  </p:childTnLst>
                                </p:cTn>
                              </p:par>
                              <p:par>
                                <p:cTn id="8" presetID="6" presetClass="entr" presetSubtype="16" fill="hold" nodeType="withEffect">
                                  <p:stCondLst>
                                    <p:cond delay="0"/>
                                  </p:stCondLst>
                                  <p:childTnLst>
                                    <p:set>
                                      <p:cBhvr>
                                        <p:cTn id="9" dur="1" fill="hold">
                                          <p:stCondLst>
                                            <p:cond delay="0"/>
                                          </p:stCondLst>
                                        </p:cTn>
                                        <p:tgtEl>
                                          <p:spTgt spid="6146"/>
                                        </p:tgtEl>
                                        <p:attrNameLst>
                                          <p:attrName>style.visibility</p:attrName>
                                        </p:attrNameLst>
                                      </p:cBhvr>
                                      <p:to>
                                        <p:strVal val="visible"/>
                                      </p:to>
                                    </p:set>
                                    <p:animEffect transition="in" filter="circle(in)">
                                      <p:cBhvr>
                                        <p:cTn id="10" dur="2000"/>
                                        <p:tgtEl>
                                          <p:spTgt spid="6146"/>
                                        </p:tgtEl>
                                      </p:cBhvr>
                                    </p:animEffect>
                                  </p:childTnLst>
                                </p:cTn>
                              </p:par>
                              <p:par>
                                <p:cTn id="11" presetID="6" presetClass="entr" presetSubtype="16" fill="hold" nodeType="withEffect">
                                  <p:stCondLst>
                                    <p:cond delay="0"/>
                                  </p:stCondLst>
                                  <p:childTnLst>
                                    <p:set>
                                      <p:cBhvr>
                                        <p:cTn id="12" dur="1" fill="hold">
                                          <p:stCondLst>
                                            <p:cond delay="0"/>
                                          </p:stCondLst>
                                        </p:cTn>
                                        <p:tgtEl>
                                          <p:spTgt spid="6148"/>
                                        </p:tgtEl>
                                        <p:attrNameLst>
                                          <p:attrName>style.visibility</p:attrName>
                                        </p:attrNameLst>
                                      </p:cBhvr>
                                      <p:to>
                                        <p:strVal val="visible"/>
                                      </p:to>
                                    </p:set>
                                    <p:animEffect transition="in" filter="circle(in)">
                                      <p:cBhvr>
                                        <p:cTn id="13" dur="20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268224" y="971850"/>
            <a:ext cx="4649525"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LOCALIZATION &amp; TRACKING THE EYES</a:t>
            </a:r>
            <a:endParaRPr dirty="0"/>
          </a:p>
        </p:txBody>
      </p:sp>
      <p:sp>
        <p:nvSpPr>
          <p:cNvPr id="176" name="Google Shape;176;p30"/>
          <p:cNvSpPr txBox="1">
            <a:spLocks noGrp="1"/>
          </p:cNvSpPr>
          <p:nvPr>
            <p:ph type="title" idx="2"/>
          </p:nvPr>
        </p:nvSpPr>
        <p:spPr>
          <a:xfrm>
            <a:off x="4849170" y="1001125"/>
            <a:ext cx="2417262"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06</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392265100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6" name="Google Shape;136;p27"/>
          <p:cNvSpPr txBox="1">
            <a:spLocks noGrp="1"/>
          </p:cNvSpPr>
          <p:nvPr>
            <p:ph type="subTitle" idx="1"/>
          </p:nvPr>
        </p:nvSpPr>
        <p:spPr>
          <a:xfrm>
            <a:off x="1560570" y="923541"/>
            <a:ext cx="6010662" cy="3095742"/>
          </a:xfrm>
          <a:prstGeom prst="rect">
            <a:avLst/>
          </a:prstGeom>
        </p:spPr>
        <p:txBody>
          <a:bodyPr spcFirstLastPara="1" wrap="square" lIns="91425" tIns="91425" rIns="91425" bIns="91425" anchor="ctr" anchorCtr="0">
            <a:noAutofit/>
          </a:bodyPr>
          <a:lstStyle/>
          <a:p>
            <a:pPr marL="332105" marR="133350" indent="-320040" algn="just">
              <a:spcBef>
                <a:spcPts val="725"/>
              </a:spcBef>
              <a:buClr>
                <a:srgbClr val="EFAC00"/>
              </a:buClr>
              <a:buSzPct val="79629"/>
              <a:buFont typeface="Wingdings 2"/>
              <a:buChar char=""/>
              <a:tabLst>
                <a:tab pos="332105" algn="l"/>
                <a:tab pos="332740" algn="l"/>
              </a:tabLst>
            </a:pPr>
            <a:r>
              <a:rPr lang="en-US" sz="1600" dirty="0">
                <a:latin typeface="Fira Sans Condensed" panose="020B0604020202020204" charset="0"/>
                <a:cs typeface="Corbel"/>
              </a:rPr>
              <a:t>A </a:t>
            </a:r>
            <a:r>
              <a:rPr lang="en-US" sz="1600" spc="-5" dirty="0">
                <a:latin typeface="Fira Sans Condensed" panose="020B0604020202020204" charset="0"/>
                <a:cs typeface="Corbel"/>
              </a:rPr>
              <a:t>raster scan </a:t>
            </a:r>
            <a:r>
              <a:rPr lang="en-US" sz="1600" dirty="0">
                <a:latin typeface="Fira Sans Condensed" panose="020B0604020202020204" charset="0"/>
                <a:cs typeface="Corbel"/>
              </a:rPr>
              <a:t>algorithm is </a:t>
            </a:r>
            <a:r>
              <a:rPr lang="en-US" sz="1600" spc="-5" dirty="0">
                <a:latin typeface="Fira Sans Condensed" panose="020B0604020202020204" charset="0"/>
                <a:cs typeface="Corbel"/>
              </a:rPr>
              <a:t>used </a:t>
            </a:r>
            <a:r>
              <a:rPr lang="en-US" sz="1600" dirty="0">
                <a:latin typeface="Fira Sans Condensed" panose="020B0604020202020204" charset="0"/>
                <a:cs typeface="Corbel"/>
              </a:rPr>
              <a:t>for </a:t>
            </a:r>
            <a:r>
              <a:rPr lang="en-US" sz="1600" spc="-5" dirty="0">
                <a:latin typeface="Fira Sans Condensed" panose="020B0604020202020204" charset="0"/>
                <a:cs typeface="Corbel"/>
              </a:rPr>
              <a:t>the </a:t>
            </a:r>
            <a:r>
              <a:rPr lang="en-US" sz="1600" dirty="0">
                <a:latin typeface="Fira Sans Condensed" panose="020B0604020202020204" charset="0"/>
                <a:cs typeface="Corbel"/>
              </a:rPr>
              <a:t>exact location  </a:t>
            </a:r>
            <a:r>
              <a:rPr lang="en-US" sz="1600" spc="-5" dirty="0">
                <a:latin typeface="Fira Sans Condensed" panose="020B0604020202020204" charset="0"/>
                <a:cs typeface="Corbel"/>
              </a:rPr>
              <a:t>of the </a:t>
            </a:r>
            <a:r>
              <a:rPr lang="en-US" sz="1600" dirty="0">
                <a:latin typeface="Fira Sans Condensed" panose="020B0604020202020204" charset="0"/>
                <a:cs typeface="Corbel"/>
              </a:rPr>
              <a:t>eyes and extracts </a:t>
            </a:r>
            <a:r>
              <a:rPr lang="en-US" sz="1600" spc="-5" dirty="0">
                <a:latin typeface="Fira Sans Condensed" panose="020B0604020202020204" charset="0"/>
                <a:cs typeface="Corbel"/>
              </a:rPr>
              <a:t>that </a:t>
            </a:r>
            <a:r>
              <a:rPr lang="en-US" sz="1600" dirty="0">
                <a:latin typeface="Fira Sans Condensed" panose="020B0604020202020204" charset="0"/>
                <a:cs typeface="Corbel"/>
              </a:rPr>
              <a:t>vertical location </a:t>
            </a:r>
            <a:r>
              <a:rPr lang="en-US" sz="1600" spc="-5" dirty="0">
                <a:latin typeface="Fira Sans Condensed" panose="020B0604020202020204" charset="0"/>
                <a:cs typeface="Corbel"/>
              </a:rPr>
              <a:t>of</a:t>
            </a:r>
            <a:r>
              <a:rPr lang="en-US" sz="1600" spc="-50" dirty="0">
                <a:latin typeface="Fira Sans Condensed" panose="020B0604020202020204" charset="0"/>
                <a:cs typeface="Corbel"/>
              </a:rPr>
              <a:t> </a:t>
            </a:r>
            <a:r>
              <a:rPr lang="en-US" sz="1600" spc="-5" dirty="0">
                <a:latin typeface="Fira Sans Condensed" panose="020B0604020202020204" charset="0"/>
                <a:cs typeface="Corbel"/>
              </a:rPr>
              <a:t>eyes</a:t>
            </a:r>
            <a:r>
              <a:rPr lang="en-US" sz="1600" spc="-5" dirty="0" smtClean="0">
                <a:latin typeface="Fira Sans Condensed" panose="020B0604020202020204" charset="0"/>
                <a:cs typeface="Corbel"/>
              </a:rPr>
              <a:t>.</a:t>
            </a:r>
          </a:p>
          <a:p>
            <a:pPr marL="12065" marR="133350" indent="0" algn="just">
              <a:spcBef>
                <a:spcPts val="725"/>
              </a:spcBef>
              <a:buClr>
                <a:srgbClr val="EFAC00"/>
              </a:buClr>
              <a:buSzPct val="79629"/>
              <a:tabLst>
                <a:tab pos="332105" algn="l"/>
                <a:tab pos="332740" algn="l"/>
              </a:tabLst>
            </a:pPr>
            <a:endParaRPr lang="en-US" sz="1600" dirty="0">
              <a:latin typeface="Fira Sans Condensed" panose="020B0604020202020204" charset="0"/>
              <a:cs typeface="Corbel"/>
            </a:endParaRPr>
          </a:p>
          <a:p>
            <a:pPr marL="332105" marR="5080" indent="-320040" algn="just">
              <a:spcBef>
                <a:spcPts val="25"/>
              </a:spcBef>
              <a:buClr>
                <a:srgbClr val="EFAC00"/>
              </a:buClr>
              <a:buSzPct val="79629"/>
              <a:buFont typeface="Wingdings 2"/>
              <a:buChar char=""/>
              <a:tabLst>
                <a:tab pos="332105" algn="l"/>
                <a:tab pos="332740" algn="l"/>
              </a:tabLst>
            </a:pPr>
            <a:r>
              <a:rPr lang="en-US" sz="1600" spc="-5" dirty="0">
                <a:latin typeface="Fira Sans Condensed" panose="020B0604020202020204" charset="0"/>
                <a:cs typeface="Corbel"/>
              </a:rPr>
              <a:t>The eye </a:t>
            </a:r>
            <a:r>
              <a:rPr lang="en-US" sz="1600" dirty="0">
                <a:latin typeface="Fira Sans Condensed" panose="020B0604020202020204" charset="0"/>
                <a:cs typeface="Corbel"/>
              </a:rPr>
              <a:t>is </a:t>
            </a:r>
            <a:r>
              <a:rPr lang="en-US" sz="1600" spc="-10" dirty="0">
                <a:latin typeface="Fira Sans Condensed" panose="020B0604020202020204" charset="0"/>
                <a:cs typeface="Corbel"/>
              </a:rPr>
              <a:t>tracked </a:t>
            </a:r>
            <a:r>
              <a:rPr lang="en-US" sz="1600" dirty="0">
                <a:latin typeface="Fira Sans Condensed" panose="020B0604020202020204" charset="0"/>
                <a:cs typeface="Corbel"/>
              </a:rPr>
              <a:t>by looking for </a:t>
            </a:r>
            <a:r>
              <a:rPr lang="en-US" sz="1600" spc="-5" dirty="0">
                <a:latin typeface="Fira Sans Condensed" panose="020B0604020202020204" charset="0"/>
                <a:cs typeface="Corbel"/>
              </a:rPr>
              <a:t>the </a:t>
            </a:r>
            <a:r>
              <a:rPr lang="en-US" sz="1600" spc="-10" dirty="0">
                <a:latin typeface="Fira Sans Condensed" panose="020B0604020202020204" charset="0"/>
                <a:cs typeface="Corbel"/>
              </a:rPr>
              <a:t>darkest </a:t>
            </a:r>
            <a:r>
              <a:rPr lang="en-US" sz="1600" spc="-5" dirty="0">
                <a:latin typeface="Fira Sans Condensed" panose="020B0604020202020204" charset="0"/>
                <a:cs typeface="Corbel"/>
              </a:rPr>
              <a:t>pixel </a:t>
            </a:r>
            <a:r>
              <a:rPr lang="en-US" sz="1600" dirty="0">
                <a:latin typeface="Fira Sans Condensed" panose="020B0604020202020204" charset="0"/>
                <a:cs typeface="Corbel"/>
              </a:rPr>
              <a:t>in  </a:t>
            </a:r>
            <a:r>
              <a:rPr lang="en-US" sz="1600" spc="-5" dirty="0">
                <a:latin typeface="Fira Sans Condensed" panose="020B0604020202020204" charset="0"/>
                <a:cs typeface="Corbel"/>
              </a:rPr>
              <a:t>the predicted </a:t>
            </a:r>
            <a:r>
              <a:rPr lang="en-US" sz="1600" dirty="0">
                <a:latin typeface="Fira Sans Condensed" panose="020B0604020202020204" charset="0"/>
                <a:cs typeface="Corbel"/>
              </a:rPr>
              <a:t>region. In </a:t>
            </a:r>
            <a:r>
              <a:rPr lang="en-US" sz="1600" spc="-5" dirty="0">
                <a:latin typeface="Fira Sans Condensed" panose="020B0604020202020204" charset="0"/>
                <a:cs typeface="Corbel"/>
              </a:rPr>
              <a:t>order to recover </a:t>
            </a:r>
            <a:r>
              <a:rPr lang="en-US" sz="1600" dirty="0">
                <a:latin typeface="Fira Sans Condensed" panose="020B0604020202020204" charset="0"/>
                <a:cs typeface="Corbel"/>
              </a:rPr>
              <a:t>from </a:t>
            </a:r>
            <a:r>
              <a:rPr lang="en-US" sz="1600" spc="-5" dirty="0">
                <a:latin typeface="Fira Sans Condensed" panose="020B0604020202020204" charset="0"/>
                <a:cs typeface="Corbel"/>
              </a:rPr>
              <a:t>tracking  </a:t>
            </a:r>
            <a:r>
              <a:rPr lang="en-US" sz="1600" dirty="0">
                <a:latin typeface="Fira Sans Condensed" panose="020B0604020202020204" charset="0"/>
                <a:cs typeface="Corbel"/>
              </a:rPr>
              <a:t>errors, </a:t>
            </a:r>
            <a:r>
              <a:rPr lang="en-US" sz="1600" spc="-25" dirty="0">
                <a:latin typeface="Fira Sans Condensed" panose="020B0604020202020204" charset="0"/>
                <a:cs typeface="Corbel"/>
              </a:rPr>
              <a:t>it’s </a:t>
            </a:r>
            <a:r>
              <a:rPr lang="en-US" sz="1600" spc="-5" dirty="0">
                <a:latin typeface="Fira Sans Condensed" panose="020B0604020202020204" charset="0"/>
                <a:cs typeface="Corbel"/>
              </a:rPr>
              <a:t>made </a:t>
            </a:r>
            <a:r>
              <a:rPr lang="en-US" sz="1600" spc="-10" dirty="0">
                <a:latin typeface="Fira Sans Condensed" panose="020B0604020202020204" charset="0"/>
                <a:cs typeface="Corbel"/>
              </a:rPr>
              <a:t>sure </a:t>
            </a:r>
            <a:r>
              <a:rPr lang="en-US" sz="1600" spc="-5" dirty="0">
                <a:latin typeface="Fira Sans Condensed" panose="020B0604020202020204" charset="0"/>
                <a:cs typeface="Corbel"/>
              </a:rPr>
              <a:t>that none of the geometrical  constraints </a:t>
            </a:r>
            <a:r>
              <a:rPr lang="en-US" sz="1600" dirty="0">
                <a:latin typeface="Fira Sans Condensed" panose="020B0604020202020204" charset="0"/>
                <a:cs typeface="Corbel"/>
              </a:rPr>
              <a:t>are violated. If </a:t>
            </a:r>
            <a:r>
              <a:rPr lang="en-US" sz="1600" spc="-5" dirty="0">
                <a:latin typeface="Fira Sans Condensed" panose="020B0604020202020204" charset="0"/>
                <a:cs typeface="Corbel"/>
              </a:rPr>
              <a:t>they are, the eyes </a:t>
            </a:r>
            <a:r>
              <a:rPr lang="en-US" sz="1600" dirty="0">
                <a:latin typeface="Fira Sans Condensed" panose="020B0604020202020204" charset="0"/>
                <a:cs typeface="Corbel"/>
              </a:rPr>
              <a:t>are </a:t>
            </a:r>
            <a:r>
              <a:rPr lang="en-US" sz="1600" spc="-5" dirty="0">
                <a:latin typeface="Fira Sans Condensed" panose="020B0604020202020204" charset="0"/>
                <a:cs typeface="Corbel"/>
              </a:rPr>
              <a:t>re-  </a:t>
            </a:r>
            <a:r>
              <a:rPr lang="en-US" sz="1600" dirty="0">
                <a:latin typeface="Fira Sans Condensed" panose="020B0604020202020204" charset="0"/>
                <a:cs typeface="Corbel"/>
              </a:rPr>
              <a:t>localized </a:t>
            </a:r>
            <a:r>
              <a:rPr lang="en-US" sz="1600" spc="-5" dirty="0">
                <a:latin typeface="Fira Sans Condensed" panose="020B0604020202020204" charset="0"/>
                <a:cs typeface="Corbel"/>
              </a:rPr>
              <a:t>to the next</a:t>
            </a:r>
            <a:r>
              <a:rPr lang="en-US" sz="1600" spc="-15" dirty="0">
                <a:latin typeface="Fira Sans Condensed" panose="020B0604020202020204" charset="0"/>
                <a:cs typeface="Corbel"/>
              </a:rPr>
              <a:t> </a:t>
            </a:r>
            <a:r>
              <a:rPr lang="en-US" sz="1600" dirty="0">
                <a:latin typeface="Fira Sans Condensed" panose="020B0604020202020204" charset="0"/>
                <a:cs typeface="Corbel"/>
              </a:rPr>
              <a:t>frame</a:t>
            </a:r>
            <a:r>
              <a:rPr lang="en-US" sz="1600" dirty="0" smtClean="0">
                <a:latin typeface="Fira Sans Condensed" panose="020B0604020202020204" charset="0"/>
                <a:cs typeface="Corbel"/>
              </a:rPr>
              <a:t>.</a:t>
            </a:r>
          </a:p>
          <a:p>
            <a:pPr marL="12065" marR="5080" indent="0" algn="just">
              <a:spcBef>
                <a:spcPts val="25"/>
              </a:spcBef>
              <a:buClr>
                <a:srgbClr val="EFAC00"/>
              </a:buClr>
              <a:buSzPct val="79629"/>
              <a:tabLst>
                <a:tab pos="332105" algn="l"/>
                <a:tab pos="332740" algn="l"/>
              </a:tabLst>
            </a:pPr>
            <a:endParaRPr lang="en-US" sz="1600" dirty="0">
              <a:latin typeface="Fira Sans Condensed" panose="020B0604020202020204" charset="0"/>
              <a:cs typeface="Corbel"/>
            </a:endParaRPr>
          </a:p>
          <a:p>
            <a:pPr marL="332105" marR="268605" indent="-320040" algn="just">
              <a:buClr>
                <a:srgbClr val="EFAC00"/>
              </a:buClr>
              <a:buSzPct val="79629"/>
              <a:buFont typeface="Wingdings 2"/>
              <a:buChar char=""/>
              <a:tabLst>
                <a:tab pos="332105" algn="l"/>
                <a:tab pos="332740" algn="l"/>
              </a:tabLst>
            </a:pPr>
            <a:r>
              <a:rPr lang="en-US" sz="1600" spc="-85" dirty="0">
                <a:latin typeface="Fira Sans Condensed" panose="020B0604020202020204" charset="0"/>
                <a:cs typeface="Corbel"/>
              </a:rPr>
              <a:t>To </a:t>
            </a:r>
            <a:r>
              <a:rPr lang="en-US" sz="1600" dirty="0">
                <a:latin typeface="Fira Sans Condensed" panose="020B0604020202020204" charset="0"/>
                <a:cs typeface="Corbel"/>
              </a:rPr>
              <a:t>find </a:t>
            </a:r>
            <a:r>
              <a:rPr lang="en-US" sz="1600" spc="-5" dirty="0">
                <a:latin typeface="Fira Sans Condensed" panose="020B0604020202020204" charset="0"/>
                <a:cs typeface="Corbel"/>
              </a:rPr>
              <a:t>the </a:t>
            </a:r>
            <a:r>
              <a:rPr lang="en-US" sz="1600" dirty="0">
                <a:latin typeface="Fira Sans Condensed" panose="020B0604020202020204" charset="0"/>
                <a:cs typeface="Corbel"/>
              </a:rPr>
              <a:t>best </a:t>
            </a:r>
            <a:r>
              <a:rPr lang="en-US" sz="1600" spc="-5" dirty="0">
                <a:latin typeface="Fira Sans Condensed" panose="020B0604020202020204" charset="0"/>
                <a:cs typeface="Corbel"/>
              </a:rPr>
              <a:t>match </a:t>
            </a:r>
            <a:r>
              <a:rPr lang="en-US" sz="1600" dirty="0">
                <a:latin typeface="Fira Sans Condensed" panose="020B0604020202020204" charset="0"/>
                <a:cs typeface="Corbel"/>
              </a:rPr>
              <a:t>for </a:t>
            </a:r>
            <a:r>
              <a:rPr lang="en-US" sz="1600" spc="-5" dirty="0">
                <a:latin typeface="Fira Sans Condensed" panose="020B0604020202020204" charset="0"/>
                <a:cs typeface="Corbel"/>
              </a:rPr>
              <a:t>the eye template, </a:t>
            </a:r>
            <a:r>
              <a:rPr lang="en-US" sz="1600" spc="-25" dirty="0">
                <a:latin typeface="Fira Sans Condensed" panose="020B0604020202020204" charset="0"/>
                <a:cs typeface="Corbel"/>
              </a:rPr>
              <a:t>it’s  </a:t>
            </a:r>
            <a:r>
              <a:rPr lang="en-US" sz="1600" dirty="0">
                <a:latin typeface="Fira Sans Condensed" panose="020B0604020202020204" charset="0"/>
                <a:cs typeface="Corbel"/>
              </a:rPr>
              <a:t>initially </a:t>
            </a:r>
            <a:r>
              <a:rPr lang="en-US" sz="1600" spc="-5" dirty="0">
                <a:latin typeface="Fira Sans Condensed" panose="020B0604020202020204" charset="0"/>
                <a:cs typeface="Corbel"/>
              </a:rPr>
              <a:t>centered </a:t>
            </a:r>
            <a:r>
              <a:rPr lang="en-US" sz="1600" dirty="0">
                <a:latin typeface="Fira Sans Condensed" panose="020B0604020202020204" charset="0"/>
                <a:cs typeface="Corbel"/>
              </a:rPr>
              <a:t>at </a:t>
            </a:r>
            <a:r>
              <a:rPr lang="en-US" sz="1600" spc="-5" dirty="0">
                <a:latin typeface="Fira Sans Condensed" panose="020B0604020202020204" charset="0"/>
                <a:cs typeface="Corbel"/>
              </a:rPr>
              <a:t>the </a:t>
            </a:r>
            <a:r>
              <a:rPr lang="en-US" sz="1600" spc="-10" dirty="0">
                <a:latin typeface="Fira Sans Condensed" panose="020B0604020202020204" charset="0"/>
                <a:cs typeface="Corbel"/>
              </a:rPr>
              <a:t>darkest </a:t>
            </a:r>
            <a:r>
              <a:rPr lang="en-US" sz="1600" spc="-5" dirty="0">
                <a:latin typeface="Fira Sans Condensed" panose="020B0604020202020204" charset="0"/>
                <a:cs typeface="Corbel"/>
              </a:rPr>
              <a:t>pixel, </a:t>
            </a:r>
            <a:r>
              <a:rPr lang="en-US" sz="1600" dirty="0">
                <a:latin typeface="Fira Sans Condensed" panose="020B0604020202020204" charset="0"/>
                <a:cs typeface="Corbel"/>
              </a:rPr>
              <a:t>and </a:t>
            </a:r>
            <a:r>
              <a:rPr lang="en-US" sz="1600" spc="-5" dirty="0">
                <a:latin typeface="Fira Sans Condensed" panose="020B0604020202020204" charset="0"/>
                <a:cs typeface="Corbel"/>
              </a:rPr>
              <a:t>then </a:t>
            </a:r>
            <a:r>
              <a:rPr lang="en-US" sz="1600" dirty="0">
                <a:latin typeface="Fira Sans Condensed" panose="020B0604020202020204" charset="0"/>
                <a:cs typeface="Corbel"/>
              </a:rPr>
              <a:t>a  gradient descent is </a:t>
            </a:r>
            <a:r>
              <a:rPr lang="en-US" sz="1600" spc="-5" dirty="0">
                <a:latin typeface="Fira Sans Condensed" panose="020B0604020202020204" charset="0"/>
                <a:cs typeface="Corbel"/>
              </a:rPr>
              <a:t>performed </a:t>
            </a:r>
            <a:r>
              <a:rPr lang="en-US" sz="1600" dirty="0">
                <a:latin typeface="Fira Sans Condensed" panose="020B0604020202020204" charset="0"/>
                <a:cs typeface="Corbel"/>
              </a:rPr>
              <a:t>in </a:t>
            </a:r>
            <a:r>
              <a:rPr lang="en-US" sz="1600" spc="-5" dirty="0">
                <a:latin typeface="Fira Sans Condensed" panose="020B0604020202020204" charset="0"/>
                <a:cs typeface="Corbel"/>
              </a:rPr>
              <a:t>order to </a:t>
            </a:r>
            <a:r>
              <a:rPr lang="en-US" sz="1600" dirty="0">
                <a:latin typeface="Fira Sans Condensed" panose="020B0604020202020204" charset="0"/>
                <a:cs typeface="Corbel"/>
              </a:rPr>
              <a:t>find a</a:t>
            </a:r>
            <a:r>
              <a:rPr lang="en-US" sz="1600" spc="-130" dirty="0">
                <a:latin typeface="Fira Sans Condensed" panose="020B0604020202020204" charset="0"/>
                <a:cs typeface="Corbel"/>
              </a:rPr>
              <a:t> </a:t>
            </a:r>
            <a:r>
              <a:rPr lang="en-US" sz="1600" spc="-5" dirty="0">
                <a:latin typeface="Fira Sans Condensed" panose="020B0604020202020204" charset="0"/>
                <a:cs typeface="Corbel"/>
              </a:rPr>
              <a:t>local  minimum</a:t>
            </a:r>
            <a:r>
              <a:rPr lang="en-US" sz="1600" spc="-5" dirty="0" smtClean="0">
                <a:latin typeface="Fira Sans Condensed" panose="020B0604020202020204" charset="0"/>
                <a:cs typeface="Corbel"/>
              </a:rPr>
              <a:t>.</a:t>
            </a:r>
          </a:p>
          <a:p>
            <a:pPr marL="12065" marR="268605" indent="0" algn="just">
              <a:buClr>
                <a:srgbClr val="EFAC00"/>
              </a:buClr>
              <a:buSzPct val="79629"/>
              <a:tabLst>
                <a:tab pos="332105" algn="l"/>
                <a:tab pos="332740" algn="l"/>
              </a:tabLst>
            </a:pPr>
            <a:endParaRPr lang="en-US" sz="1600" dirty="0">
              <a:latin typeface="Fira Sans Condensed" panose="020B0604020202020204" charset="0"/>
              <a:cs typeface="Corbel"/>
            </a:endParaRPr>
          </a:p>
          <a:p>
            <a:pPr marL="332105" marR="201930" indent="-320040" algn="just">
              <a:buClr>
                <a:srgbClr val="EFAC00"/>
              </a:buClr>
              <a:buSzPct val="79629"/>
              <a:buFont typeface="Wingdings 2"/>
              <a:buChar char=""/>
              <a:tabLst>
                <a:tab pos="332105" algn="l"/>
                <a:tab pos="332740" algn="l"/>
              </a:tabLst>
            </a:pPr>
            <a:r>
              <a:rPr lang="en-US" sz="1600" dirty="0">
                <a:latin typeface="Fira Sans Condensed" panose="020B0604020202020204" charset="0"/>
                <a:cs typeface="Corbel"/>
              </a:rPr>
              <a:t>The </a:t>
            </a:r>
            <a:r>
              <a:rPr lang="en-US" sz="1600" spc="-5" dirty="0">
                <a:latin typeface="Fira Sans Condensed" panose="020B0604020202020204" charset="0"/>
                <a:cs typeface="Corbel"/>
              </a:rPr>
              <a:t>eyes </a:t>
            </a:r>
            <a:r>
              <a:rPr lang="en-US" sz="1600" dirty="0">
                <a:latin typeface="Fira Sans Condensed" panose="020B0604020202020204" charset="0"/>
                <a:cs typeface="Corbel"/>
              </a:rPr>
              <a:t>is </a:t>
            </a:r>
            <a:r>
              <a:rPr lang="en-US" sz="1600" spc="-10" dirty="0">
                <a:latin typeface="Fira Sans Condensed" panose="020B0604020202020204" charset="0"/>
                <a:cs typeface="Corbel"/>
              </a:rPr>
              <a:t>tracked </a:t>
            </a:r>
            <a:r>
              <a:rPr lang="en-US" sz="1600" dirty="0">
                <a:latin typeface="Fira Sans Condensed" panose="020B0604020202020204" charset="0"/>
                <a:cs typeface="Corbel"/>
              </a:rPr>
              <a:t>by looking for </a:t>
            </a:r>
            <a:r>
              <a:rPr lang="en-US" sz="1600" spc="-5" dirty="0">
                <a:latin typeface="Fira Sans Condensed" panose="020B0604020202020204" charset="0"/>
                <a:cs typeface="Corbel"/>
              </a:rPr>
              <a:t>the darkest </a:t>
            </a:r>
            <a:r>
              <a:rPr lang="en-US" sz="1600" dirty="0">
                <a:latin typeface="Fira Sans Condensed" panose="020B0604020202020204" charset="0"/>
                <a:cs typeface="Corbel"/>
              </a:rPr>
              <a:t>pixel in  </a:t>
            </a:r>
            <a:r>
              <a:rPr lang="en-US" sz="1600" spc="-5" dirty="0">
                <a:latin typeface="Fira Sans Condensed" panose="020B0604020202020204" charset="0"/>
                <a:cs typeface="Corbel"/>
              </a:rPr>
              <a:t>the predicted </a:t>
            </a:r>
            <a:r>
              <a:rPr lang="en-US" sz="1600" dirty="0">
                <a:latin typeface="Fira Sans Condensed" panose="020B0604020202020204" charset="0"/>
                <a:cs typeface="Corbel"/>
              </a:rPr>
              <a:t>region.</a:t>
            </a:r>
          </a:p>
        </p:txBody>
      </p:sp>
      <p:cxnSp>
        <p:nvCxnSpPr>
          <p:cNvPr id="137" name="Google Shape;137;p27"/>
          <p:cNvCxnSpPr/>
          <p:nvPr/>
        </p:nvCxnSpPr>
        <p:spPr>
          <a:xfrm>
            <a:off x="803794" y="1233924"/>
            <a:ext cx="0" cy="2474976"/>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397740899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6">
                                            <p:txEl>
                                              <p:pRg st="0" end="0"/>
                                            </p:txEl>
                                          </p:spTgt>
                                        </p:tgtEl>
                                        <p:attrNameLst>
                                          <p:attrName>style.visibility</p:attrName>
                                        </p:attrNameLst>
                                      </p:cBhvr>
                                      <p:to>
                                        <p:strVal val="visible"/>
                                      </p:to>
                                    </p:set>
                                    <p:animEffect transition="in" filter="fade">
                                      <p:cBhvr>
                                        <p:cTn id="7" dur="1000"/>
                                        <p:tgtEl>
                                          <p:spTgt spid="136">
                                            <p:txEl>
                                              <p:pRg st="0" end="0"/>
                                            </p:txEl>
                                          </p:spTgt>
                                        </p:tgtEl>
                                      </p:cBhvr>
                                    </p:animEffect>
                                    <p:anim calcmode="lin" valueType="num">
                                      <p:cBhvr>
                                        <p:cTn id="8" dur="1000" fill="hold"/>
                                        <p:tgtEl>
                                          <p:spTgt spid="13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6">
                                            <p:txEl>
                                              <p:pRg st="2" end="2"/>
                                            </p:txEl>
                                          </p:spTgt>
                                        </p:tgtEl>
                                        <p:attrNameLst>
                                          <p:attrName>style.visibility</p:attrName>
                                        </p:attrNameLst>
                                      </p:cBhvr>
                                      <p:to>
                                        <p:strVal val="visible"/>
                                      </p:to>
                                    </p:set>
                                    <p:animEffect transition="in" filter="fade">
                                      <p:cBhvr>
                                        <p:cTn id="14" dur="1000"/>
                                        <p:tgtEl>
                                          <p:spTgt spid="136">
                                            <p:txEl>
                                              <p:pRg st="2" end="2"/>
                                            </p:txEl>
                                          </p:spTgt>
                                        </p:tgtEl>
                                      </p:cBhvr>
                                    </p:animEffect>
                                    <p:anim calcmode="lin" valueType="num">
                                      <p:cBhvr>
                                        <p:cTn id="15" dur="1000" fill="hold"/>
                                        <p:tgtEl>
                                          <p:spTgt spid="13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3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6">
                                            <p:txEl>
                                              <p:pRg st="4" end="4"/>
                                            </p:txEl>
                                          </p:spTgt>
                                        </p:tgtEl>
                                        <p:attrNameLst>
                                          <p:attrName>style.visibility</p:attrName>
                                        </p:attrNameLst>
                                      </p:cBhvr>
                                      <p:to>
                                        <p:strVal val="visible"/>
                                      </p:to>
                                    </p:set>
                                    <p:animEffect transition="in" filter="fade">
                                      <p:cBhvr>
                                        <p:cTn id="21" dur="1000"/>
                                        <p:tgtEl>
                                          <p:spTgt spid="136">
                                            <p:txEl>
                                              <p:pRg st="4" end="4"/>
                                            </p:txEl>
                                          </p:spTgt>
                                        </p:tgtEl>
                                      </p:cBhvr>
                                    </p:animEffect>
                                    <p:anim calcmode="lin" valueType="num">
                                      <p:cBhvr>
                                        <p:cTn id="22" dur="1000" fill="hold"/>
                                        <p:tgtEl>
                                          <p:spTgt spid="136">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13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36">
                                            <p:txEl>
                                              <p:pRg st="6" end="6"/>
                                            </p:txEl>
                                          </p:spTgt>
                                        </p:tgtEl>
                                        <p:attrNameLst>
                                          <p:attrName>style.visibility</p:attrName>
                                        </p:attrNameLst>
                                      </p:cBhvr>
                                      <p:to>
                                        <p:strVal val="visible"/>
                                      </p:to>
                                    </p:set>
                                    <p:animEffect transition="in" filter="fade">
                                      <p:cBhvr>
                                        <p:cTn id="28" dur="1000"/>
                                        <p:tgtEl>
                                          <p:spTgt spid="136">
                                            <p:txEl>
                                              <p:pRg st="6" end="6"/>
                                            </p:txEl>
                                          </p:spTgt>
                                        </p:tgtEl>
                                      </p:cBhvr>
                                    </p:animEffect>
                                    <p:anim calcmode="lin" valueType="num">
                                      <p:cBhvr>
                                        <p:cTn id="29" dur="1000" fill="hold"/>
                                        <p:tgtEl>
                                          <p:spTgt spid="136">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136">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3" name="Google Shape;103;p24"/>
          <p:cNvSpPr txBox="1">
            <a:spLocks noGrp="1"/>
          </p:cNvSpPr>
          <p:nvPr>
            <p:ph type="subTitle" idx="1"/>
          </p:nvPr>
        </p:nvSpPr>
        <p:spPr>
          <a:xfrm>
            <a:off x="203200" y="3691109"/>
            <a:ext cx="2381250" cy="125657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u="sng" dirty="0" smtClean="0">
                <a:latin typeface="Fira Sans Condensed Light"/>
                <a:ea typeface="Fira Sans Condensed Light"/>
                <a:cs typeface="Fira Sans Condensed Light"/>
                <a:sym typeface="Fira Sans Condensed Light"/>
              </a:rPr>
              <a:t>Mentor</a:t>
            </a:r>
          </a:p>
          <a:p>
            <a:pPr marL="0" lvl="0" indent="0" algn="ctr" rtl="0">
              <a:spcBef>
                <a:spcPts val="0"/>
              </a:spcBef>
              <a:spcAft>
                <a:spcPts val="0"/>
              </a:spcAft>
              <a:buNone/>
            </a:pPr>
            <a:endParaRPr lang="en-US" dirty="0" smtClean="0">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r>
              <a:rPr lang="en-US" b="1" dirty="0" smtClean="0">
                <a:latin typeface="Fira Sans Condensed Light"/>
                <a:ea typeface="Fira Sans Condensed Light"/>
                <a:cs typeface="Fira Sans Condensed Light"/>
                <a:sym typeface="Fira Sans Condensed Light"/>
              </a:rPr>
              <a:t>Prof. Srinivas Rao </a:t>
            </a:r>
            <a:r>
              <a:rPr lang="en-US" b="1" dirty="0" err="1" smtClean="0">
                <a:latin typeface="Fira Sans Condensed Light"/>
                <a:ea typeface="Fira Sans Condensed Light"/>
                <a:cs typeface="Fira Sans Condensed Light"/>
                <a:sym typeface="Fira Sans Condensed Light"/>
              </a:rPr>
              <a:t>Allam</a:t>
            </a:r>
            <a:r>
              <a:rPr lang="en-US" b="1" dirty="0" smtClean="0">
                <a:latin typeface="Fira Sans Condensed Light"/>
                <a:ea typeface="Fira Sans Condensed Light"/>
                <a:cs typeface="Fira Sans Condensed Light"/>
                <a:sym typeface="Fira Sans Condensed Light"/>
              </a:rPr>
              <a:t> Sir</a:t>
            </a:r>
          </a:p>
          <a:p>
            <a:pPr marL="0" lvl="0" indent="0" algn="ctr" rtl="0">
              <a:spcBef>
                <a:spcPts val="0"/>
              </a:spcBef>
              <a:spcAft>
                <a:spcPts val="0"/>
              </a:spcAft>
              <a:buNone/>
            </a:pPr>
            <a:endParaRPr lang="en-US" dirty="0" smtClean="0">
              <a:latin typeface="Fira Sans Condensed Light"/>
              <a:ea typeface="Fira Sans Condensed Light"/>
              <a:cs typeface="Fira Sans Condensed Light"/>
              <a:sym typeface="Fira Sans Condensed Light"/>
            </a:endParaRPr>
          </a:p>
        </p:txBody>
      </p:sp>
      <p:pic>
        <p:nvPicPr>
          <p:cNvPr id="104" name="Google Shape;104;p24"/>
          <p:cNvPicPr preferRelativeResize="0"/>
          <p:nvPr/>
        </p:nvPicPr>
        <p:blipFill rotWithShape="1">
          <a:blip r:embed="rId4">
            <a:alphaModFix/>
          </a:blip>
          <a:srcRect l="6664" t="4858" r="6220" b="5495"/>
          <a:stretch/>
        </p:blipFill>
        <p:spPr>
          <a:xfrm>
            <a:off x="4582498" y="411988"/>
            <a:ext cx="4197350" cy="4319530"/>
          </a:xfrm>
          <a:prstGeom prst="rect">
            <a:avLst/>
          </a:prstGeom>
          <a:noFill/>
          <a:ln>
            <a:noFill/>
          </a:ln>
        </p:spPr>
      </p:pic>
      <p:sp>
        <p:nvSpPr>
          <p:cNvPr id="102" name="Google Shape;102;p24"/>
          <p:cNvSpPr txBox="1">
            <a:spLocks noGrp="1"/>
          </p:cNvSpPr>
          <p:nvPr>
            <p:ph type="ctrTitle"/>
          </p:nvPr>
        </p:nvSpPr>
        <p:spPr>
          <a:xfrm>
            <a:off x="73152" y="857718"/>
            <a:ext cx="5608320" cy="259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dirty="0" smtClean="0">
                <a:latin typeface="Rajdhani"/>
                <a:ea typeface="Rajdhani"/>
                <a:cs typeface="Rajdhani"/>
                <a:sym typeface="Rajdhani"/>
              </a:rPr>
              <a:t>SOMNIFEROUS DRIVING RECOGNITION SYSTEM</a:t>
            </a:r>
            <a:endParaRPr dirty="0">
              <a:latin typeface="Rajdhani"/>
              <a:ea typeface="Rajdhani"/>
              <a:cs typeface="Rajdhani"/>
              <a:sym typeface="Rajdhani"/>
            </a:endParaRPr>
          </a:p>
        </p:txBody>
      </p:sp>
      <p:pic>
        <p:nvPicPr>
          <p:cNvPr id="1026" name="Picture 2" descr="Delhi Technological University - Wikipedi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5775" y="60003"/>
            <a:ext cx="968375" cy="963534"/>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03;p24"/>
          <p:cNvSpPr txBox="1">
            <a:spLocks/>
          </p:cNvSpPr>
          <p:nvPr/>
        </p:nvSpPr>
        <p:spPr>
          <a:xfrm>
            <a:off x="2714498" y="3691109"/>
            <a:ext cx="2381250" cy="12565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2800"/>
              <a:buFont typeface="Fira Sans Condensed Light"/>
              <a:buNone/>
              <a:defRPr sz="1400" b="0" i="0" u="none" strike="noStrike" cap="none">
                <a:solidFill>
                  <a:schemeClr val="lt2"/>
                </a:solidFill>
                <a:latin typeface="Advent Pro Light"/>
                <a:ea typeface="Advent Pro Light"/>
                <a:cs typeface="Advent Pro Light"/>
                <a:sym typeface="Advent Pro Light"/>
              </a:defRPr>
            </a:lvl1pPr>
            <a:lvl2pPr marL="914400" marR="0" lvl="1"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9pPr>
          </a:lstStyle>
          <a:p>
            <a:pPr marL="0" lvl="0" indent="0" algn="ctr"/>
            <a:r>
              <a:rPr lang="en-US" u="sng" dirty="0" smtClean="0">
                <a:latin typeface="Fira Sans Condensed Light"/>
                <a:ea typeface="Fira Sans Condensed Light"/>
                <a:cs typeface="Fira Sans Condensed Light"/>
                <a:sym typeface="Fira Sans Condensed Light"/>
              </a:rPr>
              <a:t>Co-</a:t>
            </a:r>
            <a:r>
              <a:rPr lang="en-US" u="sng" dirty="0" err="1" smtClean="0">
                <a:latin typeface="Fira Sans Condensed Light"/>
                <a:ea typeface="Fira Sans Condensed Light"/>
                <a:cs typeface="Fira Sans Condensed Light"/>
                <a:sym typeface="Fira Sans Condensed Light"/>
              </a:rPr>
              <a:t>ordinator</a:t>
            </a:r>
            <a:endParaRPr lang="en-US" u="sng" dirty="0">
              <a:latin typeface="Fira Sans Condensed Light"/>
              <a:ea typeface="Fira Sans Condensed Light"/>
              <a:cs typeface="Fira Sans Condensed Light"/>
              <a:sym typeface="Fira Sans Condensed Light"/>
            </a:endParaRPr>
          </a:p>
          <a:p>
            <a:pPr marL="0" lvl="0" indent="0" algn="ctr"/>
            <a:endParaRPr lang="en-US" dirty="0">
              <a:latin typeface="Fira Sans Condensed Light"/>
              <a:ea typeface="Fira Sans Condensed Light"/>
              <a:cs typeface="Fira Sans Condensed Light"/>
              <a:sym typeface="Fira Sans Condensed Light"/>
            </a:endParaRPr>
          </a:p>
          <a:p>
            <a:pPr marL="0" lvl="0" indent="0" algn="ctr"/>
            <a:r>
              <a:rPr lang="en-US" b="1" dirty="0">
                <a:latin typeface="Fira Sans Condensed Light"/>
                <a:ea typeface="Fira Sans Condensed Light"/>
                <a:cs typeface="Fira Sans Condensed Light"/>
                <a:sym typeface="Fira Sans Condensed Light"/>
              </a:rPr>
              <a:t>Dr. </a:t>
            </a:r>
            <a:r>
              <a:rPr lang="en-US" b="1" dirty="0" err="1">
                <a:latin typeface="Fira Sans Condensed Light"/>
                <a:ea typeface="Fira Sans Condensed Light"/>
                <a:cs typeface="Fira Sans Condensed Light"/>
                <a:sym typeface="Fira Sans Condensed Light"/>
              </a:rPr>
              <a:t>Amrish</a:t>
            </a:r>
            <a:r>
              <a:rPr lang="en-US" b="1" dirty="0">
                <a:latin typeface="Fira Sans Condensed Light"/>
                <a:ea typeface="Fira Sans Condensed Light"/>
                <a:cs typeface="Fira Sans Condensed Light"/>
                <a:sym typeface="Fira Sans Condensed Light"/>
              </a:rPr>
              <a:t> K. </a:t>
            </a:r>
            <a:r>
              <a:rPr lang="en-US" b="1" dirty="0" err="1">
                <a:latin typeface="Fira Sans Condensed Light"/>
                <a:ea typeface="Fira Sans Condensed Light"/>
                <a:cs typeface="Fira Sans Condensed Light"/>
                <a:sym typeface="Fira Sans Condensed Light"/>
              </a:rPr>
              <a:t>Panwar</a:t>
            </a:r>
            <a:r>
              <a:rPr lang="en-US" b="1" dirty="0">
                <a:latin typeface="Fira Sans Condensed Light"/>
                <a:ea typeface="Fira Sans Condensed Light"/>
                <a:cs typeface="Fira Sans Condensed Light"/>
                <a:sym typeface="Fira Sans Condensed Light"/>
              </a:rPr>
              <a:t> Sir </a:t>
            </a:r>
          </a:p>
          <a:p>
            <a:pPr marL="0" indent="0" algn="ctr"/>
            <a:endParaRPr lang="en-US" dirty="0" smtClean="0">
              <a:latin typeface="Fira Sans Condensed Light"/>
              <a:ea typeface="Fira Sans Condensed Light"/>
              <a:cs typeface="Fira Sans Condensed Light"/>
              <a:sym typeface="Fira Sans Condensed Light"/>
            </a:endParaRPr>
          </a:p>
        </p:txBody>
      </p:sp>
      <p:sp>
        <p:nvSpPr>
          <p:cNvPr id="9" name="Google Shape;103;p24"/>
          <p:cNvSpPr txBox="1">
            <a:spLocks/>
          </p:cNvSpPr>
          <p:nvPr/>
        </p:nvSpPr>
        <p:spPr>
          <a:xfrm>
            <a:off x="1393825" y="3275888"/>
            <a:ext cx="2381250" cy="4152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2800"/>
              <a:buFont typeface="Fira Sans Condensed Light"/>
              <a:buNone/>
              <a:defRPr sz="1400" b="0" i="0" u="none" strike="noStrike" cap="none">
                <a:solidFill>
                  <a:schemeClr val="lt2"/>
                </a:solidFill>
                <a:latin typeface="Advent Pro Light"/>
                <a:ea typeface="Advent Pro Light"/>
                <a:cs typeface="Advent Pro Light"/>
                <a:sym typeface="Advent Pro Light"/>
              </a:defRPr>
            </a:lvl1pPr>
            <a:lvl2pPr marL="914400" marR="0" lvl="1"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gn="ctr"/>
            <a:r>
              <a:rPr lang="en-US" u="sng" dirty="0" smtClean="0">
                <a:latin typeface="Fira Sans Condensed Light"/>
                <a:ea typeface="Fira Sans Condensed Light"/>
                <a:cs typeface="Fira Sans Condensed Light"/>
                <a:sym typeface="Fira Sans Condensed Light"/>
              </a:rPr>
              <a:t>Under the Supervision of </a:t>
            </a:r>
          </a:p>
          <a:p>
            <a:pPr marL="0" indent="0" algn="ctr"/>
            <a:endParaRPr lang="en-US" dirty="0" smtClean="0">
              <a:latin typeface="Fira Sans Condensed Light"/>
              <a:ea typeface="Fira Sans Condensed Light"/>
              <a:cs typeface="Fira Sans Condensed Light"/>
              <a:sym typeface="Fira Sans Condensed Light"/>
            </a:endParaRPr>
          </a:p>
          <a:p>
            <a:pPr marL="0" indent="0" algn="ctr"/>
            <a:endParaRPr lang="en-US" dirty="0" smtClean="0">
              <a:latin typeface="Fira Sans Condensed Light"/>
              <a:ea typeface="Fira Sans Condensed Light"/>
              <a:cs typeface="Fira Sans Condensed Light"/>
              <a:sym typeface="Fira Sans Condensed Light"/>
            </a:endParaRPr>
          </a:p>
        </p:txBody>
      </p:sp>
    </p:spTree>
  </p:cSld>
  <p:clrMapOvr>
    <a:masterClrMapping/>
  </p:clrMapOvr>
  <mc:AlternateContent xmlns:mc="http://schemas.openxmlformats.org/markup-compatibility/2006">
    <mc:Choice xmlns:p14="http://schemas.microsoft.com/office/powerpoint/2010/main" Requires="p14">
      <p:transition spd="slow" p14:dur="3400" advTm="1000">
        <p14:reveal/>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3">
                                            <p:txEl>
                                              <p:pRg st="0" end="0"/>
                                            </p:txEl>
                                          </p:spTgt>
                                        </p:tgtEl>
                                        <p:attrNameLst>
                                          <p:attrName>style.visibility</p:attrName>
                                        </p:attrNameLst>
                                      </p:cBhvr>
                                      <p:to>
                                        <p:strVal val="visible"/>
                                      </p:to>
                                    </p:set>
                                    <p:animEffect transition="in" filter="fade">
                                      <p:cBhvr>
                                        <p:cTn id="17" dur="1000"/>
                                        <p:tgtEl>
                                          <p:spTgt spid="103">
                                            <p:txEl>
                                              <p:pRg st="0" end="0"/>
                                            </p:txEl>
                                          </p:spTgt>
                                        </p:tgtEl>
                                      </p:cBhvr>
                                    </p:animEffect>
                                    <p:anim calcmode="lin" valueType="num">
                                      <p:cBhvr>
                                        <p:cTn id="18" dur="1000" fill="hold"/>
                                        <p:tgtEl>
                                          <p:spTgt spid="10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0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03">
                                            <p:txEl>
                                              <p:pRg st="2" end="2"/>
                                            </p:txEl>
                                          </p:spTgt>
                                        </p:tgtEl>
                                        <p:attrNameLst>
                                          <p:attrName>style.visibility</p:attrName>
                                        </p:attrNameLst>
                                      </p:cBhvr>
                                      <p:to>
                                        <p:strVal val="visible"/>
                                      </p:to>
                                    </p:set>
                                    <p:animEffect transition="in" filter="fade">
                                      <p:cBhvr>
                                        <p:cTn id="24" dur="1000"/>
                                        <p:tgtEl>
                                          <p:spTgt spid="103">
                                            <p:txEl>
                                              <p:pRg st="2" end="2"/>
                                            </p:txEl>
                                          </p:spTgt>
                                        </p:tgtEl>
                                      </p:cBhvr>
                                    </p:animEffect>
                                    <p:anim calcmode="lin" valueType="num">
                                      <p:cBhvr>
                                        <p:cTn id="25" dur="1000" fill="hold"/>
                                        <p:tgtEl>
                                          <p:spTgt spid="10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103">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026"/>
                                        </p:tgtEl>
                                        <p:attrNameLst>
                                          <p:attrName>style.visibility</p:attrName>
                                        </p:attrNameLst>
                                      </p:cBhvr>
                                      <p:to>
                                        <p:strVal val="visible"/>
                                      </p:to>
                                    </p:set>
                                    <p:animEffect transition="in" filter="fade">
                                      <p:cBhvr>
                                        <p:cTn id="34" dur="1000"/>
                                        <p:tgtEl>
                                          <p:spTgt spid="1026"/>
                                        </p:tgtEl>
                                      </p:cBhvr>
                                    </p:animEffect>
                                    <p:anim calcmode="lin" valueType="num">
                                      <p:cBhvr>
                                        <p:cTn id="35" dur="1000" fill="hold"/>
                                        <p:tgtEl>
                                          <p:spTgt spid="1026"/>
                                        </p:tgtEl>
                                        <p:attrNameLst>
                                          <p:attrName>ppt_x</p:attrName>
                                        </p:attrNameLst>
                                      </p:cBhvr>
                                      <p:tavLst>
                                        <p:tav tm="0">
                                          <p:val>
                                            <p:strVal val="#ppt_x"/>
                                          </p:val>
                                        </p:tav>
                                        <p:tav tm="100000">
                                          <p:val>
                                            <p:strVal val="#ppt_x"/>
                                          </p:val>
                                        </p:tav>
                                      </p:tavLst>
                                    </p:anim>
                                    <p:anim calcmode="lin" valueType="num">
                                      <p:cBhvr>
                                        <p:cTn id="36"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build="p"/>
      <p:bldP spid="102" grpId="0"/>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cxnSp>
        <p:nvCxnSpPr>
          <p:cNvPr id="137" name="Google Shape;137;p27"/>
          <p:cNvCxnSpPr/>
          <p:nvPr/>
        </p:nvCxnSpPr>
        <p:spPr>
          <a:xfrm>
            <a:off x="803794" y="1233924"/>
            <a:ext cx="0" cy="2474976"/>
          </a:xfrm>
          <a:prstGeom prst="straightConnector1">
            <a:avLst/>
          </a:prstGeom>
          <a:noFill/>
          <a:ln w="19050" cap="flat" cmpd="sng">
            <a:solidFill>
              <a:schemeClr val="lt2"/>
            </a:solidFill>
            <a:prstDash val="solid"/>
            <a:round/>
            <a:headEnd type="oval" w="med" len="med"/>
            <a:tailEnd type="oval" w="med" len="med"/>
          </a:ln>
        </p:spPr>
      </p:cxnSp>
      <p:sp>
        <p:nvSpPr>
          <p:cNvPr id="6" name="object 4"/>
          <p:cNvSpPr txBox="1"/>
          <p:nvPr/>
        </p:nvSpPr>
        <p:spPr>
          <a:xfrm>
            <a:off x="3371215" y="4105732"/>
            <a:ext cx="1809114" cy="300355"/>
          </a:xfrm>
          <a:prstGeom prst="rect">
            <a:avLst/>
          </a:prstGeom>
        </p:spPr>
        <p:txBody>
          <a:bodyPr vert="horz" wrap="square" lIns="0" tIns="12700" rIns="0" bIns="0" rtlCol="0">
            <a:spAutoFit/>
          </a:bodyPr>
          <a:lstStyle/>
          <a:p>
            <a:pPr marL="12700">
              <a:lnSpc>
                <a:spcPct val="100000"/>
              </a:lnSpc>
              <a:spcBef>
                <a:spcPts val="100"/>
              </a:spcBef>
            </a:pPr>
            <a:r>
              <a:rPr sz="1800" spc="-5" dirty="0">
                <a:solidFill>
                  <a:schemeClr val="tx2"/>
                </a:solidFill>
                <a:latin typeface="Corbel"/>
                <a:cs typeface="Corbel"/>
              </a:rPr>
              <a:t>Detecting the</a:t>
            </a:r>
            <a:r>
              <a:rPr sz="1800" spc="-50" dirty="0">
                <a:solidFill>
                  <a:schemeClr val="tx2"/>
                </a:solidFill>
                <a:latin typeface="Corbel"/>
                <a:cs typeface="Corbel"/>
              </a:rPr>
              <a:t> </a:t>
            </a:r>
            <a:r>
              <a:rPr sz="1800" spc="-5" dirty="0">
                <a:solidFill>
                  <a:schemeClr val="tx2"/>
                </a:solidFill>
                <a:latin typeface="Corbel"/>
                <a:cs typeface="Corbel"/>
              </a:rPr>
              <a:t>Eyes</a:t>
            </a:r>
            <a:endParaRPr sz="1800" dirty="0">
              <a:solidFill>
                <a:schemeClr val="tx2"/>
              </a:solidFill>
              <a:latin typeface="Corbel"/>
              <a:cs typeface="Corbel"/>
            </a:endParaRPr>
          </a:p>
        </p:txBody>
      </p:sp>
      <p:pic>
        <p:nvPicPr>
          <p:cNvPr id="5122" name="Picture 2" descr="Make an Eye tracking and Face detection app as a beginner | by Pradyuman  Dixit | HackerNoon.com | 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1305" y="948419"/>
            <a:ext cx="5654675" cy="3045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06651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par>
                                <p:cTn id="8" presetID="6" presetClass="entr" presetSubtype="16" fill="hold" nodeType="withEffect">
                                  <p:stCondLst>
                                    <p:cond delay="0"/>
                                  </p:stCondLst>
                                  <p:childTnLst>
                                    <p:set>
                                      <p:cBhvr>
                                        <p:cTn id="9" dur="1" fill="hold">
                                          <p:stCondLst>
                                            <p:cond delay="0"/>
                                          </p:stCondLst>
                                        </p:cTn>
                                        <p:tgtEl>
                                          <p:spTgt spid="5122"/>
                                        </p:tgtEl>
                                        <p:attrNameLst>
                                          <p:attrName>style.visibility</p:attrName>
                                        </p:attrNameLst>
                                      </p:cBhvr>
                                      <p:to>
                                        <p:strVal val="visible"/>
                                      </p:to>
                                    </p:set>
                                    <p:animEffect transition="in" filter="circle(in)">
                                      <p:cBhvr>
                                        <p:cTn id="10" dur="20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PRACTICAL SETUP</a:t>
            </a:r>
            <a:endParaRPr dirty="0"/>
          </a:p>
        </p:txBody>
      </p:sp>
      <p:sp>
        <p:nvSpPr>
          <p:cNvPr id="176" name="Google Shape;176;p30"/>
          <p:cNvSpPr txBox="1">
            <a:spLocks noGrp="1"/>
          </p:cNvSpPr>
          <p:nvPr>
            <p:ph type="title" idx="2"/>
          </p:nvPr>
        </p:nvSpPr>
        <p:spPr>
          <a:xfrm>
            <a:off x="4849170" y="1039225"/>
            <a:ext cx="2417262"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07</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421670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cxnSp>
        <p:nvCxnSpPr>
          <p:cNvPr id="137" name="Google Shape;137;p27"/>
          <p:cNvCxnSpPr/>
          <p:nvPr/>
        </p:nvCxnSpPr>
        <p:spPr>
          <a:xfrm>
            <a:off x="803794" y="1233924"/>
            <a:ext cx="0" cy="2474976"/>
          </a:xfrm>
          <a:prstGeom prst="straightConnector1">
            <a:avLst/>
          </a:prstGeom>
          <a:noFill/>
          <a:ln w="19050" cap="flat" cmpd="sng">
            <a:solidFill>
              <a:schemeClr val="lt2"/>
            </a:solidFill>
            <a:prstDash val="solid"/>
            <a:round/>
            <a:headEnd type="oval" w="med" len="med"/>
            <a:tailEnd type="oval" w="med" len="med"/>
          </a:ln>
        </p:spPr>
      </p:cxnSp>
      <p:pic>
        <p:nvPicPr>
          <p:cNvPr id="2050" name="Picture 2" descr="What is a Driver Monitoring System and How Does it Work? - Autotrad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5575" y="431800"/>
            <a:ext cx="6473825" cy="4309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75167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circle(in)">
                                      <p:cBhvr>
                                        <p:cTn id="7" dur="2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cxnSp>
        <p:nvCxnSpPr>
          <p:cNvPr id="137" name="Google Shape;137;p27"/>
          <p:cNvCxnSpPr/>
          <p:nvPr/>
        </p:nvCxnSpPr>
        <p:spPr>
          <a:xfrm>
            <a:off x="803794" y="1233924"/>
            <a:ext cx="0" cy="2474976"/>
          </a:xfrm>
          <a:prstGeom prst="straightConnector1">
            <a:avLst/>
          </a:prstGeom>
          <a:noFill/>
          <a:ln w="19050" cap="flat" cmpd="sng">
            <a:solidFill>
              <a:schemeClr val="lt2"/>
            </a:solidFill>
            <a:prstDash val="solid"/>
            <a:round/>
            <a:headEnd type="oval" w="med" len="med"/>
            <a:tailEnd type="oval" w="med" len="med"/>
          </a:ln>
        </p:spPr>
      </p:cxnSp>
      <p:sp>
        <p:nvSpPr>
          <p:cNvPr id="6" name="object 3"/>
          <p:cNvSpPr txBox="1"/>
          <p:nvPr/>
        </p:nvSpPr>
        <p:spPr>
          <a:xfrm>
            <a:off x="1317694" y="2229088"/>
            <a:ext cx="238379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chemeClr val="tx2"/>
                </a:solidFill>
                <a:latin typeface="Corbel"/>
                <a:cs typeface="Corbel"/>
              </a:rPr>
              <a:t>Flowchart of the</a:t>
            </a:r>
            <a:r>
              <a:rPr sz="1800" spc="-70" dirty="0">
                <a:solidFill>
                  <a:schemeClr val="tx2"/>
                </a:solidFill>
                <a:latin typeface="Corbel"/>
                <a:cs typeface="Corbel"/>
              </a:rPr>
              <a:t> </a:t>
            </a:r>
            <a:r>
              <a:rPr sz="1800" spc="-5" dirty="0">
                <a:solidFill>
                  <a:schemeClr val="tx2"/>
                </a:solidFill>
                <a:latin typeface="Corbel"/>
                <a:cs typeface="Corbel"/>
              </a:rPr>
              <a:t>System:</a:t>
            </a:r>
            <a:endParaRPr sz="1800" dirty="0">
              <a:solidFill>
                <a:schemeClr val="tx2"/>
              </a:solidFill>
              <a:latin typeface="Corbel"/>
              <a:cs typeface="Corbel"/>
            </a:endParaRPr>
          </a:p>
        </p:txBody>
      </p:sp>
      <p:sp>
        <p:nvSpPr>
          <p:cNvPr id="2" name="Rectangle 1"/>
          <p:cNvSpPr/>
          <p:nvPr/>
        </p:nvSpPr>
        <p:spPr>
          <a:xfrm>
            <a:off x="5143500" y="121270"/>
            <a:ext cx="2273300" cy="2476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NEW IMAGE</a:t>
            </a:r>
            <a:endParaRPr lang="en-US" dirty="0">
              <a:solidFill>
                <a:schemeClr val="tx1"/>
              </a:solidFill>
            </a:endParaRPr>
          </a:p>
        </p:txBody>
      </p:sp>
      <p:sp>
        <p:nvSpPr>
          <p:cNvPr id="7" name="Rectangle 6"/>
          <p:cNvSpPr/>
          <p:nvPr/>
        </p:nvSpPr>
        <p:spPr>
          <a:xfrm>
            <a:off x="5143500" y="465735"/>
            <a:ext cx="2273300" cy="2476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Binarization</a:t>
            </a:r>
            <a:endParaRPr lang="en-US" dirty="0">
              <a:solidFill>
                <a:schemeClr val="tx1"/>
              </a:solidFill>
            </a:endParaRPr>
          </a:p>
        </p:txBody>
      </p:sp>
      <p:sp>
        <p:nvSpPr>
          <p:cNvPr id="8" name="Rectangle 7"/>
          <p:cNvSpPr/>
          <p:nvPr/>
        </p:nvSpPr>
        <p:spPr>
          <a:xfrm>
            <a:off x="5143500" y="853748"/>
            <a:ext cx="2273300" cy="45785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Remove Noise in Binary Image</a:t>
            </a:r>
            <a:endParaRPr lang="en-US" dirty="0">
              <a:solidFill>
                <a:schemeClr val="tx1"/>
              </a:solidFill>
            </a:endParaRPr>
          </a:p>
        </p:txBody>
      </p:sp>
      <p:sp>
        <p:nvSpPr>
          <p:cNvPr id="9" name="Rectangle 8"/>
          <p:cNvSpPr/>
          <p:nvPr/>
        </p:nvSpPr>
        <p:spPr>
          <a:xfrm>
            <a:off x="5143500" y="1470311"/>
            <a:ext cx="2273300" cy="2476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Face Top and Width Detection</a:t>
            </a:r>
            <a:endParaRPr lang="en-US" dirty="0">
              <a:solidFill>
                <a:schemeClr val="tx1"/>
              </a:solidFill>
            </a:endParaRPr>
          </a:p>
        </p:txBody>
      </p:sp>
      <p:sp>
        <p:nvSpPr>
          <p:cNvPr id="10" name="Rectangle 9"/>
          <p:cNvSpPr/>
          <p:nvPr/>
        </p:nvSpPr>
        <p:spPr>
          <a:xfrm>
            <a:off x="5143500" y="1874801"/>
            <a:ext cx="2273300" cy="2476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Find Intensity Changes</a:t>
            </a:r>
            <a:endParaRPr lang="en-US" dirty="0">
              <a:solidFill>
                <a:schemeClr val="tx1"/>
              </a:solidFill>
            </a:endParaRPr>
          </a:p>
        </p:txBody>
      </p:sp>
      <p:sp>
        <p:nvSpPr>
          <p:cNvPr id="11" name="Rectangle 10"/>
          <p:cNvSpPr/>
          <p:nvPr/>
        </p:nvSpPr>
        <p:spPr>
          <a:xfrm>
            <a:off x="5143500" y="2255123"/>
            <a:ext cx="2273300" cy="2476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Find Eye Position</a:t>
            </a:r>
            <a:endParaRPr lang="en-US" dirty="0">
              <a:solidFill>
                <a:schemeClr val="tx1"/>
              </a:solidFill>
            </a:endParaRPr>
          </a:p>
        </p:txBody>
      </p:sp>
      <p:sp>
        <p:nvSpPr>
          <p:cNvPr id="12" name="Rectangle 11"/>
          <p:cNvSpPr/>
          <p:nvPr/>
        </p:nvSpPr>
        <p:spPr>
          <a:xfrm>
            <a:off x="5143500" y="2635445"/>
            <a:ext cx="2273300" cy="437397"/>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Recognition of Whether Eyes are Open/ Closed</a:t>
            </a:r>
            <a:endParaRPr lang="en-US" dirty="0">
              <a:solidFill>
                <a:schemeClr val="tx1"/>
              </a:solidFill>
            </a:endParaRPr>
          </a:p>
        </p:txBody>
      </p:sp>
      <p:sp>
        <p:nvSpPr>
          <p:cNvPr id="13" name="Rectangle 12"/>
          <p:cNvSpPr/>
          <p:nvPr/>
        </p:nvSpPr>
        <p:spPr>
          <a:xfrm>
            <a:off x="5165725" y="3215708"/>
            <a:ext cx="2251075" cy="4503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Calculation of Criteria for Judging Somniferous ness</a:t>
            </a:r>
            <a:endParaRPr lang="en-US" dirty="0">
              <a:solidFill>
                <a:schemeClr val="tx1"/>
              </a:solidFill>
            </a:endParaRPr>
          </a:p>
        </p:txBody>
      </p:sp>
      <p:sp>
        <p:nvSpPr>
          <p:cNvPr id="3" name="Flowchart: Decision 2"/>
          <p:cNvSpPr/>
          <p:nvPr/>
        </p:nvSpPr>
        <p:spPr>
          <a:xfrm>
            <a:off x="5198347" y="3713898"/>
            <a:ext cx="2012950" cy="977900"/>
          </a:xfrm>
          <a:prstGeom prst="flowChartDecision">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Somniferous Driver?</a:t>
            </a:r>
            <a:endParaRPr lang="en-US" dirty="0">
              <a:solidFill>
                <a:schemeClr val="tx1"/>
              </a:solidFill>
            </a:endParaRPr>
          </a:p>
        </p:txBody>
      </p:sp>
      <p:sp>
        <p:nvSpPr>
          <p:cNvPr id="5" name="Rectangle 4"/>
          <p:cNvSpPr/>
          <p:nvPr/>
        </p:nvSpPr>
        <p:spPr>
          <a:xfrm>
            <a:off x="5165725" y="4713189"/>
            <a:ext cx="2139950" cy="305061"/>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Warning</a:t>
            </a:r>
            <a:endParaRPr lang="en-US" dirty="0">
              <a:solidFill>
                <a:schemeClr val="tx1"/>
              </a:solidFill>
            </a:endParaRPr>
          </a:p>
        </p:txBody>
      </p:sp>
      <p:sp>
        <p:nvSpPr>
          <p:cNvPr id="14" name="Down Arrow 13"/>
          <p:cNvSpPr/>
          <p:nvPr/>
        </p:nvSpPr>
        <p:spPr>
          <a:xfrm>
            <a:off x="6233715" y="1733952"/>
            <a:ext cx="92869" cy="116681"/>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6" name="Down Arrow 15"/>
          <p:cNvSpPr/>
          <p:nvPr/>
        </p:nvSpPr>
        <p:spPr>
          <a:xfrm>
            <a:off x="6248796" y="2125709"/>
            <a:ext cx="92869" cy="116681"/>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7" name="Down Arrow 16"/>
          <p:cNvSpPr/>
          <p:nvPr/>
        </p:nvSpPr>
        <p:spPr>
          <a:xfrm>
            <a:off x="6244033" y="2510768"/>
            <a:ext cx="92869" cy="116681"/>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8" name="Down Arrow 17"/>
          <p:cNvSpPr/>
          <p:nvPr/>
        </p:nvSpPr>
        <p:spPr>
          <a:xfrm>
            <a:off x="6244033" y="3080838"/>
            <a:ext cx="92869" cy="116681"/>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9" name="Down Arrow 18"/>
          <p:cNvSpPr/>
          <p:nvPr/>
        </p:nvSpPr>
        <p:spPr>
          <a:xfrm>
            <a:off x="6432628" y="3700654"/>
            <a:ext cx="92869" cy="116681"/>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20" name="Down Arrow 19"/>
          <p:cNvSpPr/>
          <p:nvPr/>
        </p:nvSpPr>
        <p:spPr>
          <a:xfrm>
            <a:off x="5723492" y="4559479"/>
            <a:ext cx="92869" cy="116681"/>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5" name="Right Arrow 14"/>
          <p:cNvSpPr/>
          <p:nvPr/>
        </p:nvSpPr>
        <p:spPr>
          <a:xfrm>
            <a:off x="7211297" y="4119973"/>
            <a:ext cx="1201183" cy="163854"/>
          </a:xfrm>
          <a:prstGeom prst="right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4724400" y="416760"/>
            <a:ext cx="3087488" cy="2152348"/>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4782840" y="2596888"/>
            <a:ext cx="3087488" cy="2493272"/>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a:off x="7211296" y="4808424"/>
            <a:ext cx="1201183" cy="163854"/>
          </a:xfrm>
          <a:prstGeom prst="right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8430011" y="165216"/>
            <a:ext cx="99060" cy="472718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rot="10800000">
            <a:off x="7387370" y="106684"/>
            <a:ext cx="1094671" cy="264188"/>
          </a:xfrm>
          <a:prstGeom prst="right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2586044" y="1339045"/>
            <a:ext cx="2036135" cy="307777"/>
          </a:xfrm>
          <a:prstGeom prst="rect">
            <a:avLst/>
          </a:prstGeom>
          <a:noFill/>
        </p:spPr>
        <p:txBody>
          <a:bodyPr wrap="none" rtlCol="0">
            <a:spAutoFit/>
          </a:bodyPr>
          <a:lstStyle/>
          <a:p>
            <a:r>
              <a:rPr lang="en-US" dirty="0" smtClean="0">
                <a:solidFill>
                  <a:schemeClr val="tx2"/>
                </a:solidFill>
              </a:rPr>
              <a:t>Eye Detection Function</a:t>
            </a:r>
            <a:endParaRPr lang="en-US" dirty="0">
              <a:solidFill>
                <a:schemeClr val="tx2"/>
              </a:solidFill>
            </a:endParaRPr>
          </a:p>
        </p:txBody>
      </p:sp>
      <p:sp>
        <p:nvSpPr>
          <p:cNvPr id="30" name="TextBox 29"/>
          <p:cNvSpPr txBox="1"/>
          <p:nvPr/>
        </p:nvSpPr>
        <p:spPr>
          <a:xfrm>
            <a:off x="3059275" y="3440883"/>
            <a:ext cx="1617751" cy="738664"/>
          </a:xfrm>
          <a:prstGeom prst="rect">
            <a:avLst/>
          </a:prstGeom>
          <a:noFill/>
        </p:spPr>
        <p:txBody>
          <a:bodyPr wrap="none" rtlCol="0">
            <a:spAutoFit/>
          </a:bodyPr>
          <a:lstStyle/>
          <a:p>
            <a:r>
              <a:rPr lang="en-US" dirty="0" smtClean="0">
                <a:solidFill>
                  <a:schemeClr val="tx2"/>
                </a:solidFill>
              </a:rPr>
              <a:t>Somniferousness </a:t>
            </a:r>
          </a:p>
          <a:p>
            <a:r>
              <a:rPr lang="en-US" dirty="0" smtClean="0">
                <a:solidFill>
                  <a:schemeClr val="tx2"/>
                </a:solidFill>
              </a:rPr>
              <a:t>Detection </a:t>
            </a:r>
          </a:p>
          <a:p>
            <a:r>
              <a:rPr lang="en-US" dirty="0" smtClean="0">
                <a:solidFill>
                  <a:schemeClr val="tx2"/>
                </a:solidFill>
              </a:rPr>
              <a:t>Function</a:t>
            </a:r>
            <a:endParaRPr lang="en-US" dirty="0">
              <a:solidFill>
                <a:schemeClr val="tx2"/>
              </a:solidFill>
            </a:endParaRPr>
          </a:p>
        </p:txBody>
      </p:sp>
    </p:spTree>
    <p:extLst>
      <p:ext uri="{BB962C8B-B14F-4D97-AF65-F5344CB8AC3E}">
        <p14:creationId xmlns:p14="http://schemas.microsoft.com/office/powerpoint/2010/main" val="365244107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219456" y="971850"/>
            <a:ext cx="4629713"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DETECTION OF SOMNIFEROUS</a:t>
            </a:r>
            <a:endParaRPr dirty="0"/>
          </a:p>
        </p:txBody>
      </p:sp>
      <p:sp>
        <p:nvSpPr>
          <p:cNvPr id="176" name="Google Shape;176;p30"/>
          <p:cNvSpPr txBox="1">
            <a:spLocks noGrp="1"/>
          </p:cNvSpPr>
          <p:nvPr>
            <p:ph type="title" idx="2"/>
          </p:nvPr>
        </p:nvSpPr>
        <p:spPr>
          <a:xfrm>
            <a:off x="4849170" y="1001125"/>
            <a:ext cx="2417262"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08</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191704958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6" name="Google Shape;136;p27"/>
          <p:cNvSpPr txBox="1">
            <a:spLocks noGrp="1"/>
          </p:cNvSpPr>
          <p:nvPr>
            <p:ph type="subTitle" idx="1"/>
          </p:nvPr>
        </p:nvSpPr>
        <p:spPr>
          <a:xfrm>
            <a:off x="1560570" y="923541"/>
            <a:ext cx="6144774" cy="3095742"/>
          </a:xfrm>
          <a:prstGeom prst="rect">
            <a:avLst/>
          </a:prstGeom>
        </p:spPr>
        <p:txBody>
          <a:bodyPr spcFirstLastPara="1" wrap="square" lIns="91425" tIns="91425" rIns="91425" bIns="91425" anchor="ctr" anchorCtr="0">
            <a:noAutofit/>
          </a:bodyPr>
          <a:lstStyle/>
          <a:p>
            <a:pPr marL="319405" marR="19050" indent="-320040" algn="just">
              <a:spcBef>
                <a:spcPts val="535"/>
              </a:spcBef>
              <a:buClr>
                <a:srgbClr val="EFAC00"/>
              </a:buClr>
              <a:buSzPct val="79687"/>
              <a:buFont typeface="Wingdings 2"/>
              <a:buChar char=""/>
              <a:tabLst>
                <a:tab pos="319405" algn="l"/>
                <a:tab pos="320040" algn="l"/>
              </a:tabLst>
            </a:pPr>
            <a:r>
              <a:rPr lang="en-US" sz="1600" spc="-5" dirty="0">
                <a:latin typeface="Fira Sans Condensed" panose="020B0604020202020204" charset="0"/>
                <a:cs typeface="Corbel"/>
              </a:rPr>
              <a:t>As the </a:t>
            </a:r>
            <a:r>
              <a:rPr lang="en-US" sz="1600" dirty="0">
                <a:latin typeface="Fira Sans Condensed" panose="020B0604020202020204" charset="0"/>
                <a:cs typeface="Corbel"/>
              </a:rPr>
              <a:t>driver becomes more fatigued,</a:t>
            </a:r>
            <a:r>
              <a:rPr lang="en-US" sz="1600" spc="-150" dirty="0">
                <a:latin typeface="Fira Sans Condensed" panose="020B0604020202020204" charset="0"/>
                <a:cs typeface="Corbel"/>
              </a:rPr>
              <a:t> </a:t>
            </a:r>
            <a:r>
              <a:rPr lang="en-US" sz="1600" spc="-5" dirty="0">
                <a:latin typeface="Fira Sans Condensed" panose="020B0604020202020204" charset="0"/>
                <a:cs typeface="Corbel"/>
              </a:rPr>
              <a:t>he/she  </a:t>
            </a:r>
            <a:r>
              <a:rPr lang="en-US" sz="1600" dirty="0">
                <a:latin typeface="Fira Sans Condensed" panose="020B0604020202020204" charset="0"/>
                <a:cs typeface="Corbel"/>
              </a:rPr>
              <a:t>is expected </a:t>
            </a:r>
            <a:r>
              <a:rPr lang="en-US" sz="1600" spc="-5" dirty="0">
                <a:latin typeface="Fira Sans Condensed" panose="020B0604020202020204" charset="0"/>
                <a:cs typeface="Corbel"/>
              </a:rPr>
              <a:t>the eye-blinks to </a:t>
            </a:r>
            <a:r>
              <a:rPr lang="en-US" sz="1600" dirty="0">
                <a:latin typeface="Fira Sans Condensed" panose="020B0604020202020204" charset="0"/>
                <a:cs typeface="Corbel"/>
              </a:rPr>
              <a:t>last </a:t>
            </a:r>
            <a:r>
              <a:rPr lang="en-US" sz="1600" spc="-25" dirty="0">
                <a:latin typeface="Fira Sans Condensed" panose="020B0604020202020204" charset="0"/>
                <a:cs typeface="Corbel"/>
              </a:rPr>
              <a:t>longer. </a:t>
            </a:r>
            <a:r>
              <a:rPr lang="en-US" sz="1600" spc="-5" dirty="0">
                <a:latin typeface="Fira Sans Condensed" panose="020B0604020202020204" charset="0"/>
                <a:cs typeface="Corbel"/>
              </a:rPr>
              <a:t>This  </a:t>
            </a:r>
            <a:r>
              <a:rPr lang="en-US" sz="1600" dirty="0">
                <a:latin typeface="Fira Sans Condensed" panose="020B0604020202020204" charset="0"/>
                <a:cs typeface="Corbel"/>
              </a:rPr>
              <a:t>lead </a:t>
            </a:r>
            <a:r>
              <a:rPr lang="en-US" sz="1600" spc="-5" dirty="0">
                <a:latin typeface="Fira Sans Condensed" panose="020B0604020202020204" charset="0"/>
                <a:cs typeface="Corbel"/>
              </a:rPr>
              <a:t>to </a:t>
            </a:r>
            <a:r>
              <a:rPr lang="en-US" sz="1600" dirty="0">
                <a:latin typeface="Fira Sans Condensed" panose="020B0604020202020204" charset="0"/>
                <a:cs typeface="Corbel"/>
              </a:rPr>
              <a:t>generation </a:t>
            </a:r>
            <a:r>
              <a:rPr lang="en-US" sz="1600" spc="-5" dirty="0">
                <a:latin typeface="Fira Sans Condensed" panose="020B0604020202020204" charset="0"/>
                <a:cs typeface="Corbel"/>
              </a:rPr>
              <a:t>of </a:t>
            </a:r>
            <a:r>
              <a:rPr lang="en-US" sz="1600" dirty="0">
                <a:latin typeface="Fira Sans Condensed" panose="020B0604020202020204" charset="0"/>
                <a:cs typeface="Corbel"/>
              </a:rPr>
              <a:t>consecutive frames  which depict that </a:t>
            </a:r>
            <a:r>
              <a:rPr lang="en-US" sz="1600" spc="-5" dirty="0">
                <a:latin typeface="Fira Sans Condensed" panose="020B0604020202020204" charset="0"/>
                <a:cs typeface="Corbel"/>
              </a:rPr>
              <a:t>the eyes </a:t>
            </a:r>
            <a:r>
              <a:rPr lang="en-US" sz="1600" dirty="0">
                <a:latin typeface="Fira Sans Condensed" panose="020B0604020202020204" charset="0"/>
                <a:cs typeface="Corbel"/>
              </a:rPr>
              <a:t>are</a:t>
            </a:r>
            <a:r>
              <a:rPr lang="en-US" sz="1600" spc="-95" dirty="0">
                <a:latin typeface="Fira Sans Condensed" panose="020B0604020202020204" charset="0"/>
                <a:cs typeface="Corbel"/>
              </a:rPr>
              <a:t> </a:t>
            </a:r>
            <a:r>
              <a:rPr lang="en-US" sz="1600" spc="-5" dirty="0">
                <a:latin typeface="Fira Sans Condensed" panose="020B0604020202020204" charset="0"/>
                <a:cs typeface="Corbel"/>
              </a:rPr>
              <a:t>closed</a:t>
            </a:r>
            <a:r>
              <a:rPr lang="en-US" sz="1600" spc="-5" dirty="0" smtClean="0">
                <a:latin typeface="Fira Sans Condensed" panose="020B0604020202020204" charset="0"/>
                <a:cs typeface="Corbel"/>
              </a:rPr>
              <a:t>.</a:t>
            </a:r>
          </a:p>
          <a:p>
            <a:pPr marL="0" marR="19050" indent="0" algn="just">
              <a:spcBef>
                <a:spcPts val="535"/>
              </a:spcBef>
              <a:buClr>
                <a:srgbClr val="EFAC00"/>
              </a:buClr>
              <a:buSzPct val="79687"/>
              <a:tabLst>
                <a:tab pos="319405" algn="l"/>
                <a:tab pos="320040" algn="l"/>
              </a:tabLst>
            </a:pPr>
            <a:endParaRPr lang="en-US" sz="1600" spc="-5" dirty="0" smtClean="0">
              <a:latin typeface="Fira Sans Condensed" panose="020B0604020202020204" charset="0"/>
              <a:cs typeface="Corbel"/>
            </a:endParaRPr>
          </a:p>
          <a:p>
            <a:pPr marL="319405" marR="19050" indent="-320040" algn="just">
              <a:spcBef>
                <a:spcPts val="535"/>
              </a:spcBef>
              <a:buClr>
                <a:srgbClr val="EFAC00"/>
              </a:buClr>
              <a:buSzPct val="79687"/>
              <a:buFont typeface="Wingdings 2"/>
              <a:buChar char=""/>
              <a:tabLst>
                <a:tab pos="319405" algn="l"/>
                <a:tab pos="320040" algn="l"/>
              </a:tabLst>
            </a:pPr>
            <a:r>
              <a:rPr lang="en-US" sz="1600" spc="-5" dirty="0" smtClean="0">
                <a:latin typeface="Fira Sans Condensed" panose="020B0604020202020204" charset="0"/>
                <a:cs typeface="Corbel"/>
              </a:rPr>
              <a:t>These frames are counted in order to decide the condition of the driver.</a:t>
            </a:r>
          </a:p>
          <a:p>
            <a:pPr marL="0" marR="19050" indent="0" algn="just">
              <a:spcBef>
                <a:spcPts val="535"/>
              </a:spcBef>
              <a:buClr>
                <a:srgbClr val="EFAC00"/>
              </a:buClr>
              <a:buSzPct val="79687"/>
              <a:tabLst>
                <a:tab pos="319405" algn="l"/>
                <a:tab pos="320040" algn="l"/>
              </a:tabLst>
            </a:pPr>
            <a:endParaRPr lang="en-US" sz="1600" dirty="0">
              <a:latin typeface="Fira Sans Condensed" panose="020B0604020202020204" charset="0"/>
              <a:cs typeface="Corbel"/>
            </a:endParaRPr>
          </a:p>
          <a:p>
            <a:pPr marL="319405" indent="-320040" algn="just">
              <a:spcBef>
                <a:spcPts val="240"/>
              </a:spcBef>
              <a:buClr>
                <a:srgbClr val="EFAC00"/>
              </a:buClr>
              <a:buSzPct val="79687"/>
              <a:buFont typeface="Wingdings 2"/>
              <a:buChar char=""/>
              <a:tabLst>
                <a:tab pos="320040" algn="l"/>
              </a:tabLst>
            </a:pPr>
            <a:r>
              <a:rPr lang="en-US" sz="1600" spc="-105" dirty="0" smtClean="0">
                <a:latin typeface="Fira Sans Condensed" panose="020B0604020202020204" charset="0"/>
                <a:cs typeface="Corbel"/>
              </a:rPr>
              <a:t>To </a:t>
            </a:r>
            <a:r>
              <a:rPr lang="en-US" sz="1600" dirty="0">
                <a:latin typeface="Fira Sans Condensed" panose="020B0604020202020204" charset="0"/>
                <a:cs typeface="Corbel"/>
              </a:rPr>
              <a:t>determine whether </a:t>
            </a:r>
            <a:r>
              <a:rPr lang="en-US" sz="1600" spc="-5" dirty="0">
                <a:latin typeface="Fira Sans Condensed" panose="020B0604020202020204" charset="0"/>
                <a:cs typeface="Corbel"/>
              </a:rPr>
              <a:t>the </a:t>
            </a:r>
            <a:r>
              <a:rPr lang="en-US" sz="1600" dirty="0">
                <a:latin typeface="Fira Sans Condensed" panose="020B0604020202020204" charset="0"/>
                <a:cs typeface="Corbel"/>
              </a:rPr>
              <a:t>eyes are </a:t>
            </a:r>
            <a:r>
              <a:rPr lang="en-US" sz="1600" spc="-5" dirty="0">
                <a:latin typeface="Fira Sans Condensed" panose="020B0604020202020204" charset="0"/>
                <a:cs typeface="Corbel"/>
              </a:rPr>
              <a:t>closed or  open, </a:t>
            </a:r>
            <a:r>
              <a:rPr lang="en-US" sz="1600" dirty="0">
                <a:latin typeface="Fira Sans Condensed" panose="020B0604020202020204" charset="0"/>
                <a:cs typeface="Corbel"/>
              </a:rPr>
              <a:t>a method is implemented that looks at  </a:t>
            </a:r>
            <a:r>
              <a:rPr lang="en-US" sz="1600" spc="-5" dirty="0">
                <a:latin typeface="Fira Sans Condensed" panose="020B0604020202020204" charset="0"/>
                <a:cs typeface="Corbel"/>
              </a:rPr>
              <a:t>the horizontal histogram </a:t>
            </a:r>
            <a:r>
              <a:rPr lang="en-US" sz="1600" dirty="0">
                <a:latin typeface="Fira Sans Condensed" panose="020B0604020202020204" charset="0"/>
                <a:cs typeface="Corbel"/>
              </a:rPr>
              <a:t>across the</a:t>
            </a:r>
            <a:r>
              <a:rPr lang="en-US" sz="1600" spc="-20" dirty="0">
                <a:latin typeface="Fira Sans Condensed" panose="020B0604020202020204" charset="0"/>
                <a:cs typeface="Corbel"/>
              </a:rPr>
              <a:t> </a:t>
            </a:r>
            <a:r>
              <a:rPr lang="en-US" sz="1600" dirty="0">
                <a:latin typeface="Fira Sans Condensed" panose="020B0604020202020204" charset="0"/>
                <a:cs typeface="Corbel"/>
              </a:rPr>
              <a:t>pupil.</a:t>
            </a:r>
          </a:p>
        </p:txBody>
      </p:sp>
      <p:cxnSp>
        <p:nvCxnSpPr>
          <p:cNvPr id="137" name="Google Shape;137;p27"/>
          <p:cNvCxnSpPr/>
          <p:nvPr/>
        </p:nvCxnSpPr>
        <p:spPr>
          <a:xfrm>
            <a:off x="803794" y="1233924"/>
            <a:ext cx="0" cy="2474976"/>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43820942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6">
                                            <p:txEl>
                                              <p:pRg st="0" end="0"/>
                                            </p:txEl>
                                          </p:spTgt>
                                        </p:tgtEl>
                                        <p:attrNameLst>
                                          <p:attrName>style.visibility</p:attrName>
                                        </p:attrNameLst>
                                      </p:cBhvr>
                                      <p:to>
                                        <p:strVal val="visible"/>
                                      </p:to>
                                    </p:set>
                                    <p:animEffect transition="in" filter="fade">
                                      <p:cBhvr>
                                        <p:cTn id="7" dur="1000"/>
                                        <p:tgtEl>
                                          <p:spTgt spid="136">
                                            <p:txEl>
                                              <p:pRg st="0" end="0"/>
                                            </p:txEl>
                                          </p:spTgt>
                                        </p:tgtEl>
                                      </p:cBhvr>
                                    </p:animEffect>
                                    <p:anim calcmode="lin" valueType="num">
                                      <p:cBhvr>
                                        <p:cTn id="8" dur="1000" fill="hold"/>
                                        <p:tgtEl>
                                          <p:spTgt spid="13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6">
                                            <p:txEl>
                                              <p:pRg st="2" end="2"/>
                                            </p:txEl>
                                          </p:spTgt>
                                        </p:tgtEl>
                                        <p:attrNameLst>
                                          <p:attrName>style.visibility</p:attrName>
                                        </p:attrNameLst>
                                      </p:cBhvr>
                                      <p:to>
                                        <p:strVal val="visible"/>
                                      </p:to>
                                    </p:set>
                                    <p:animEffect transition="in" filter="fade">
                                      <p:cBhvr>
                                        <p:cTn id="14" dur="1000"/>
                                        <p:tgtEl>
                                          <p:spTgt spid="136">
                                            <p:txEl>
                                              <p:pRg st="2" end="2"/>
                                            </p:txEl>
                                          </p:spTgt>
                                        </p:tgtEl>
                                      </p:cBhvr>
                                    </p:animEffect>
                                    <p:anim calcmode="lin" valueType="num">
                                      <p:cBhvr>
                                        <p:cTn id="15" dur="1000" fill="hold"/>
                                        <p:tgtEl>
                                          <p:spTgt spid="13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3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6">
                                            <p:txEl>
                                              <p:pRg st="4" end="4"/>
                                            </p:txEl>
                                          </p:spTgt>
                                        </p:tgtEl>
                                        <p:attrNameLst>
                                          <p:attrName>style.visibility</p:attrName>
                                        </p:attrNameLst>
                                      </p:cBhvr>
                                      <p:to>
                                        <p:strVal val="visible"/>
                                      </p:to>
                                    </p:set>
                                    <p:animEffect transition="in" filter="fade">
                                      <p:cBhvr>
                                        <p:cTn id="21" dur="1000"/>
                                        <p:tgtEl>
                                          <p:spTgt spid="136">
                                            <p:txEl>
                                              <p:pRg st="4" end="4"/>
                                            </p:txEl>
                                          </p:spTgt>
                                        </p:tgtEl>
                                      </p:cBhvr>
                                    </p:animEffect>
                                    <p:anim calcmode="lin" valueType="num">
                                      <p:cBhvr>
                                        <p:cTn id="22" dur="1000" fill="hold"/>
                                        <p:tgtEl>
                                          <p:spTgt spid="136">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13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cxnSp>
        <p:nvCxnSpPr>
          <p:cNvPr id="137" name="Google Shape;137;p27"/>
          <p:cNvCxnSpPr/>
          <p:nvPr/>
        </p:nvCxnSpPr>
        <p:spPr>
          <a:xfrm>
            <a:off x="803794" y="1233924"/>
            <a:ext cx="0" cy="2474976"/>
          </a:xfrm>
          <a:prstGeom prst="straightConnector1">
            <a:avLst/>
          </a:prstGeom>
          <a:noFill/>
          <a:ln w="19050" cap="flat" cmpd="sng">
            <a:solidFill>
              <a:schemeClr val="lt2"/>
            </a:solidFill>
            <a:prstDash val="solid"/>
            <a:round/>
            <a:headEnd type="oval" w="med" len="med"/>
            <a:tailEnd type="oval" w="med" len="med"/>
          </a:ln>
        </p:spPr>
      </p:cxnSp>
      <p:pic>
        <p:nvPicPr>
          <p:cNvPr id="7170" name="Picture 2" descr="Multimodal human eye blink recognition method using feature level fusion  for exigency detection | SpringerLin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8588" y="314325"/>
            <a:ext cx="6524625" cy="242887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Calculated Facial Landmarks of eye (red points -top), p. Blink... |  Download Scientific Diagr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6501" y="2743200"/>
            <a:ext cx="6908800" cy="1978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653771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circle(in)">
                                      <p:cBhvr>
                                        <p:cTn id="7" dur="2000"/>
                                        <p:tgtEl>
                                          <p:spTgt spid="7170"/>
                                        </p:tgtEl>
                                      </p:cBhvr>
                                    </p:animEffect>
                                  </p:childTnLst>
                                </p:cTn>
                              </p:par>
                              <p:par>
                                <p:cTn id="8" presetID="6" presetClass="entr" presetSubtype="16" fill="hold" nodeType="withEffect">
                                  <p:stCondLst>
                                    <p:cond delay="0"/>
                                  </p:stCondLst>
                                  <p:childTnLst>
                                    <p:set>
                                      <p:cBhvr>
                                        <p:cTn id="9" dur="1" fill="hold">
                                          <p:stCondLst>
                                            <p:cond delay="0"/>
                                          </p:stCondLst>
                                        </p:cTn>
                                        <p:tgtEl>
                                          <p:spTgt spid="7172"/>
                                        </p:tgtEl>
                                        <p:attrNameLst>
                                          <p:attrName>style.visibility</p:attrName>
                                        </p:attrNameLst>
                                      </p:cBhvr>
                                      <p:to>
                                        <p:strVal val="visible"/>
                                      </p:to>
                                    </p:set>
                                    <p:animEffect transition="in" filter="circle(in)">
                                      <p:cBhvr>
                                        <p:cTn id="10" dur="2000"/>
                                        <p:tgtEl>
                                          <p:spTgt spid="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OUTCOMES</a:t>
            </a:r>
            <a:endParaRPr dirty="0"/>
          </a:p>
        </p:txBody>
      </p:sp>
      <p:sp>
        <p:nvSpPr>
          <p:cNvPr id="176" name="Google Shape;176;p30"/>
          <p:cNvSpPr txBox="1">
            <a:spLocks noGrp="1"/>
          </p:cNvSpPr>
          <p:nvPr>
            <p:ph type="title" idx="2"/>
          </p:nvPr>
        </p:nvSpPr>
        <p:spPr>
          <a:xfrm>
            <a:off x="4849170" y="1001125"/>
            <a:ext cx="2417262"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09</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351638902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6" name="Google Shape;136;p27"/>
          <p:cNvSpPr txBox="1">
            <a:spLocks noGrp="1"/>
          </p:cNvSpPr>
          <p:nvPr>
            <p:ph type="subTitle" idx="1"/>
          </p:nvPr>
        </p:nvSpPr>
        <p:spPr>
          <a:xfrm>
            <a:off x="1560570" y="923541"/>
            <a:ext cx="5462022" cy="3095742"/>
          </a:xfrm>
          <a:prstGeom prst="rect">
            <a:avLst/>
          </a:prstGeom>
        </p:spPr>
        <p:txBody>
          <a:bodyPr spcFirstLastPara="1" wrap="square" lIns="91425" tIns="91425" rIns="91425" bIns="91425" anchor="ctr" anchorCtr="0">
            <a:noAutofit/>
          </a:bodyPr>
          <a:lstStyle/>
          <a:p>
            <a:pPr marL="332105" marR="22225" indent="-320040" algn="just">
              <a:spcBef>
                <a:spcPts val="105"/>
              </a:spcBef>
              <a:buClr>
                <a:srgbClr val="EFAC00"/>
              </a:buClr>
              <a:buSzPct val="79687"/>
              <a:buFont typeface="Wingdings 2"/>
              <a:buChar char=""/>
              <a:tabLst>
                <a:tab pos="332105" algn="l"/>
                <a:tab pos="332740" algn="l"/>
              </a:tabLst>
            </a:pPr>
            <a:r>
              <a:rPr lang="en-US" sz="1600" dirty="0">
                <a:latin typeface="Fira Sans Condensed" panose="020B0604020202020204" charset="0"/>
                <a:cs typeface="Corbel"/>
              </a:rPr>
              <a:t>A number </a:t>
            </a:r>
            <a:r>
              <a:rPr lang="en-US" sz="1600" spc="-5" dirty="0">
                <a:latin typeface="Fira Sans Condensed" panose="020B0604020202020204" charset="0"/>
                <a:cs typeface="Corbel"/>
              </a:rPr>
              <a:t>of </a:t>
            </a:r>
            <a:r>
              <a:rPr lang="en-US" sz="1600" dirty="0">
                <a:latin typeface="Fira Sans Condensed" panose="020B0604020202020204" charset="0"/>
                <a:cs typeface="Corbel"/>
              </a:rPr>
              <a:t>leading </a:t>
            </a:r>
            <a:r>
              <a:rPr lang="en-US" sz="1600" spc="-5" dirty="0">
                <a:latin typeface="Fira Sans Condensed" panose="020B0604020202020204" charset="0"/>
                <a:cs typeface="Corbel"/>
              </a:rPr>
              <a:t>automotive companies  have </a:t>
            </a:r>
            <a:r>
              <a:rPr lang="en-US" sz="1600" dirty="0">
                <a:latin typeface="Fira Sans Condensed" panose="020B0604020202020204" charset="0"/>
                <a:cs typeface="Corbel"/>
              </a:rPr>
              <a:t>implemented </a:t>
            </a:r>
            <a:r>
              <a:rPr lang="en-US" sz="1600" spc="-5" dirty="0">
                <a:latin typeface="Fira Sans Condensed" panose="020B0604020202020204" charset="0"/>
                <a:cs typeface="Corbel"/>
              </a:rPr>
              <a:t>the </a:t>
            </a:r>
            <a:r>
              <a:rPr lang="en-US" sz="1600" dirty="0">
                <a:latin typeface="Fira Sans Condensed" panose="020B0604020202020204" charset="0"/>
                <a:cs typeface="Corbel"/>
              </a:rPr>
              <a:t>DRIVER </a:t>
            </a:r>
            <a:r>
              <a:rPr lang="en-US" sz="1600" spc="-50" dirty="0">
                <a:latin typeface="Fira Sans Condensed" panose="020B0604020202020204" charset="0"/>
                <a:cs typeface="Corbel"/>
              </a:rPr>
              <a:t>FATIGUE  </a:t>
            </a:r>
            <a:r>
              <a:rPr lang="en-US" sz="1600" dirty="0">
                <a:latin typeface="Fira Sans Condensed" panose="020B0604020202020204" charset="0"/>
                <a:cs typeface="Corbel"/>
              </a:rPr>
              <a:t>DETECTION SYSTEM which assist </a:t>
            </a:r>
            <a:r>
              <a:rPr lang="en-US" sz="1600" spc="-5" dirty="0">
                <a:latin typeface="Fira Sans Condensed" panose="020B0604020202020204" charset="0"/>
                <a:cs typeface="Corbel"/>
              </a:rPr>
              <a:t>drivers</a:t>
            </a:r>
            <a:r>
              <a:rPr lang="en-US" sz="1600" spc="-204" dirty="0">
                <a:latin typeface="Fira Sans Condensed" panose="020B0604020202020204" charset="0"/>
                <a:cs typeface="Corbel"/>
              </a:rPr>
              <a:t> </a:t>
            </a:r>
            <a:r>
              <a:rPr lang="en-US" sz="1600" dirty="0">
                <a:latin typeface="Fira Sans Condensed" panose="020B0604020202020204" charset="0"/>
                <a:cs typeface="Corbel"/>
              </a:rPr>
              <a:t>in  </a:t>
            </a:r>
            <a:r>
              <a:rPr lang="en-US" sz="1600" spc="-5" dirty="0">
                <a:latin typeface="Fira Sans Condensed" panose="020B0604020202020204" charset="0"/>
                <a:cs typeface="Corbel"/>
              </a:rPr>
              <a:t>the </a:t>
            </a:r>
            <a:r>
              <a:rPr lang="en-US" sz="1600" dirty="0">
                <a:latin typeface="Fira Sans Condensed" panose="020B0604020202020204" charset="0"/>
                <a:cs typeface="Corbel"/>
              </a:rPr>
              <a:t>physical and mental well being when  behind </a:t>
            </a:r>
            <a:r>
              <a:rPr lang="en-US" sz="1600" spc="-5" dirty="0">
                <a:latin typeface="Fira Sans Condensed" panose="020B0604020202020204" charset="0"/>
                <a:cs typeface="Corbel"/>
              </a:rPr>
              <a:t>the</a:t>
            </a:r>
            <a:r>
              <a:rPr lang="en-US" sz="1600" spc="-75" dirty="0">
                <a:latin typeface="Fira Sans Condensed" panose="020B0604020202020204" charset="0"/>
                <a:cs typeface="Corbel"/>
              </a:rPr>
              <a:t> </a:t>
            </a:r>
            <a:r>
              <a:rPr lang="en-US" sz="1600" dirty="0">
                <a:latin typeface="Fira Sans Condensed" panose="020B0604020202020204" charset="0"/>
                <a:cs typeface="Corbel"/>
              </a:rPr>
              <a:t>wheel</a:t>
            </a:r>
            <a:r>
              <a:rPr lang="en-US" sz="1600" dirty="0" smtClean="0">
                <a:latin typeface="Fira Sans Condensed" panose="020B0604020202020204" charset="0"/>
                <a:cs typeface="Corbel"/>
              </a:rPr>
              <a:t>.</a:t>
            </a:r>
          </a:p>
          <a:p>
            <a:pPr marL="12065" marR="22225" indent="0" algn="just">
              <a:spcBef>
                <a:spcPts val="105"/>
              </a:spcBef>
              <a:buClr>
                <a:srgbClr val="EFAC00"/>
              </a:buClr>
              <a:buSzPct val="79687"/>
              <a:tabLst>
                <a:tab pos="332105" algn="l"/>
                <a:tab pos="332740" algn="l"/>
              </a:tabLst>
            </a:pPr>
            <a:endParaRPr lang="en-US" sz="1600" dirty="0">
              <a:latin typeface="Fira Sans Condensed" panose="020B0604020202020204" charset="0"/>
              <a:cs typeface="Corbel"/>
            </a:endParaRPr>
          </a:p>
          <a:p>
            <a:pPr marL="332105" marR="5080" indent="-320040" algn="just">
              <a:buClr>
                <a:srgbClr val="EFAC00"/>
              </a:buClr>
              <a:buSzPct val="79687"/>
              <a:buFont typeface="Wingdings 2"/>
              <a:buChar char=""/>
              <a:tabLst>
                <a:tab pos="332740" algn="l"/>
              </a:tabLst>
            </a:pPr>
            <a:r>
              <a:rPr lang="en-US" sz="1600" spc="-5" dirty="0">
                <a:latin typeface="Fira Sans Condensed" panose="020B0604020202020204" charset="0"/>
                <a:cs typeface="Corbel"/>
              </a:rPr>
              <a:t>Automobile companies </a:t>
            </a:r>
            <a:r>
              <a:rPr lang="en-US" sz="1600" spc="-15" dirty="0">
                <a:latin typeface="Fira Sans Condensed" panose="020B0604020202020204" charset="0"/>
                <a:cs typeface="Corbel"/>
              </a:rPr>
              <a:t>like Volkswagen</a:t>
            </a:r>
            <a:r>
              <a:rPr lang="en-US" sz="1600" spc="-250" dirty="0">
                <a:latin typeface="Fira Sans Condensed" panose="020B0604020202020204" charset="0"/>
                <a:cs typeface="Corbel"/>
              </a:rPr>
              <a:t> </a:t>
            </a:r>
            <a:r>
              <a:rPr lang="en-US" sz="1600" dirty="0">
                <a:latin typeface="Fira Sans Condensed" panose="020B0604020202020204" charset="0"/>
                <a:cs typeface="Corbel"/>
              </a:rPr>
              <a:t>and  </a:t>
            </a:r>
            <a:r>
              <a:rPr lang="en-US" sz="1600" spc="-25" dirty="0">
                <a:latin typeface="Fira Sans Condensed" panose="020B0604020202020204" charset="0"/>
                <a:cs typeface="Corbel"/>
              </a:rPr>
              <a:t>Volvo </a:t>
            </a:r>
            <a:r>
              <a:rPr lang="en-US" sz="1600" spc="-5" dirty="0">
                <a:latin typeface="Fira Sans Condensed" panose="020B0604020202020204" charset="0"/>
                <a:cs typeface="Corbel"/>
              </a:rPr>
              <a:t>have </a:t>
            </a:r>
            <a:r>
              <a:rPr lang="en-US" sz="1600" dirty="0">
                <a:latin typeface="Fira Sans Condensed" panose="020B0604020202020204" charset="0"/>
                <a:cs typeface="Corbel"/>
              </a:rPr>
              <a:t>been </a:t>
            </a:r>
            <a:r>
              <a:rPr lang="en-US" sz="1600" spc="-5" dirty="0">
                <a:latin typeface="Fira Sans Condensed" panose="020B0604020202020204" charset="0"/>
                <a:cs typeface="Corbel"/>
              </a:rPr>
              <a:t>the </a:t>
            </a:r>
            <a:r>
              <a:rPr lang="en-US" sz="1600" dirty="0">
                <a:latin typeface="Fira Sans Condensed" panose="020B0604020202020204" charset="0"/>
                <a:cs typeface="Corbel"/>
              </a:rPr>
              <a:t>initial </a:t>
            </a:r>
            <a:r>
              <a:rPr lang="en-US" sz="1600" spc="-10" dirty="0">
                <a:latin typeface="Fira Sans Condensed" panose="020B0604020202020204" charset="0"/>
                <a:cs typeface="Corbel"/>
              </a:rPr>
              <a:t>car </a:t>
            </a:r>
            <a:r>
              <a:rPr lang="en-US" sz="1600" dirty="0">
                <a:latin typeface="Fira Sans Condensed" panose="020B0604020202020204" charset="0"/>
                <a:cs typeface="Corbel"/>
              </a:rPr>
              <a:t>developers </a:t>
            </a:r>
            <a:r>
              <a:rPr lang="en-US" sz="1600" spc="-5" dirty="0">
                <a:latin typeface="Fira Sans Condensed" panose="020B0604020202020204" charset="0"/>
                <a:cs typeface="Corbel"/>
              </a:rPr>
              <a:t>to  </a:t>
            </a:r>
            <a:r>
              <a:rPr lang="en-US" sz="1600" dirty="0">
                <a:latin typeface="Fira Sans Condensed" panose="020B0604020202020204" charset="0"/>
                <a:cs typeface="Corbel"/>
              </a:rPr>
              <a:t>implement this</a:t>
            </a:r>
            <a:r>
              <a:rPr lang="en-US" sz="1600" spc="-45" dirty="0">
                <a:latin typeface="Fira Sans Condensed" panose="020B0604020202020204" charset="0"/>
                <a:cs typeface="Corbel"/>
              </a:rPr>
              <a:t> </a:t>
            </a:r>
            <a:r>
              <a:rPr lang="en-US" sz="1600" spc="-5" dirty="0">
                <a:latin typeface="Fira Sans Condensed" panose="020B0604020202020204" charset="0"/>
                <a:cs typeface="Corbel"/>
              </a:rPr>
              <a:t>system</a:t>
            </a:r>
            <a:endParaRPr lang="en-US" sz="1600" dirty="0">
              <a:latin typeface="Fira Sans Condensed" panose="020B0604020202020204" charset="0"/>
              <a:cs typeface="Corbel"/>
            </a:endParaRPr>
          </a:p>
        </p:txBody>
      </p:sp>
      <p:cxnSp>
        <p:nvCxnSpPr>
          <p:cNvPr id="137" name="Google Shape;137;p27"/>
          <p:cNvCxnSpPr/>
          <p:nvPr/>
        </p:nvCxnSpPr>
        <p:spPr>
          <a:xfrm>
            <a:off x="803794" y="1233924"/>
            <a:ext cx="0" cy="2474976"/>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232274574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6">
                                            <p:txEl>
                                              <p:pRg st="0" end="0"/>
                                            </p:txEl>
                                          </p:spTgt>
                                        </p:tgtEl>
                                        <p:attrNameLst>
                                          <p:attrName>style.visibility</p:attrName>
                                        </p:attrNameLst>
                                      </p:cBhvr>
                                      <p:to>
                                        <p:strVal val="visible"/>
                                      </p:to>
                                    </p:set>
                                    <p:animEffect transition="in" filter="fade">
                                      <p:cBhvr>
                                        <p:cTn id="7" dur="1000"/>
                                        <p:tgtEl>
                                          <p:spTgt spid="136">
                                            <p:txEl>
                                              <p:pRg st="0" end="0"/>
                                            </p:txEl>
                                          </p:spTgt>
                                        </p:tgtEl>
                                      </p:cBhvr>
                                    </p:animEffect>
                                    <p:anim calcmode="lin" valueType="num">
                                      <p:cBhvr>
                                        <p:cTn id="8" dur="1000" fill="hold"/>
                                        <p:tgtEl>
                                          <p:spTgt spid="13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6">
                                            <p:txEl>
                                              <p:pRg st="2" end="2"/>
                                            </p:txEl>
                                          </p:spTgt>
                                        </p:tgtEl>
                                        <p:attrNameLst>
                                          <p:attrName>style.visibility</p:attrName>
                                        </p:attrNameLst>
                                      </p:cBhvr>
                                      <p:to>
                                        <p:strVal val="visible"/>
                                      </p:to>
                                    </p:set>
                                    <p:animEffect transition="in" filter="fade">
                                      <p:cBhvr>
                                        <p:cTn id="14" dur="1000"/>
                                        <p:tgtEl>
                                          <p:spTgt spid="136">
                                            <p:txEl>
                                              <p:pRg st="2" end="2"/>
                                            </p:txEl>
                                          </p:spTgt>
                                        </p:tgtEl>
                                      </p:cBhvr>
                                    </p:animEffect>
                                    <p:anim calcmode="lin" valueType="num">
                                      <p:cBhvr>
                                        <p:cTn id="15" dur="1000" fill="hold"/>
                                        <p:tgtEl>
                                          <p:spTgt spid="13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3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VOLVO’S DRIVER ALERT SYSTEM</a:t>
            </a:r>
            <a:endParaRPr dirty="0"/>
          </a:p>
        </p:txBody>
      </p:sp>
      <p:sp>
        <p:nvSpPr>
          <p:cNvPr id="176" name="Google Shape;176;p30"/>
          <p:cNvSpPr txBox="1">
            <a:spLocks noGrp="1"/>
          </p:cNvSpPr>
          <p:nvPr>
            <p:ph type="title" idx="2"/>
          </p:nvPr>
        </p:nvSpPr>
        <p:spPr>
          <a:xfrm>
            <a:off x="4849170" y="1001125"/>
            <a:ext cx="2417262"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10</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418500607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3" name="Google Shape;103;p24"/>
          <p:cNvSpPr txBox="1">
            <a:spLocks noGrp="1"/>
          </p:cNvSpPr>
          <p:nvPr>
            <p:ph type="subTitle" idx="1"/>
          </p:nvPr>
        </p:nvSpPr>
        <p:spPr>
          <a:xfrm>
            <a:off x="251586" y="4180130"/>
            <a:ext cx="5577713" cy="72999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smtClean="0">
                <a:latin typeface="Fira Sans Condensed Light"/>
                <a:ea typeface="Fira Sans Condensed Light"/>
                <a:cs typeface="Fira Sans Condensed Light"/>
                <a:sym typeface="Fira Sans Condensed Light"/>
              </a:rPr>
              <a:t>AMIT SETH 		AYUSH KISHORE 	VINAY YADAV</a:t>
            </a:r>
            <a:r>
              <a:rPr lang="en" sz="1600" b="1" dirty="0">
                <a:latin typeface="Fira Sans Condensed Light"/>
                <a:ea typeface="Fira Sans Condensed Light"/>
                <a:cs typeface="Fira Sans Condensed Light"/>
                <a:sym typeface="Fira Sans Condensed Light"/>
              </a:rPr>
              <a:t> </a:t>
            </a:r>
            <a:endParaRPr lang="en" sz="1600" b="1" dirty="0" smtClean="0">
              <a:latin typeface="Fira Sans Condensed Light"/>
              <a:ea typeface="Fira Sans Condensed Light"/>
              <a:cs typeface="Fira Sans Condensed Light"/>
              <a:sym typeface="Fira Sans Condensed Light"/>
            </a:endParaRPr>
          </a:p>
          <a:p>
            <a:pPr marL="0" lvl="0" indent="0" algn="l" rtl="0">
              <a:spcBef>
                <a:spcPts val="0"/>
              </a:spcBef>
              <a:spcAft>
                <a:spcPts val="0"/>
              </a:spcAft>
              <a:buNone/>
            </a:pPr>
            <a:r>
              <a:rPr lang="en" sz="1600" b="1" dirty="0" smtClean="0">
                <a:latin typeface="Fira Sans Condensed Light"/>
                <a:ea typeface="Fira Sans Condensed Light"/>
                <a:cs typeface="Fira Sans Condensed Light"/>
                <a:sym typeface="Fira Sans Condensed Light"/>
              </a:rPr>
              <a:t>2K18/EP/012	2K18/EP/019	2K18/EP/090</a:t>
            </a:r>
            <a:endParaRPr lang="en" b="1" dirty="0" smtClean="0">
              <a:latin typeface="Fira Sans Condensed Light"/>
              <a:ea typeface="Fira Sans Condensed Light"/>
              <a:cs typeface="Fira Sans Condensed Light"/>
              <a:sym typeface="Fira Sans Condensed Light"/>
            </a:endParaRPr>
          </a:p>
        </p:txBody>
      </p:sp>
      <p:pic>
        <p:nvPicPr>
          <p:cNvPr id="104" name="Google Shape;104;p24"/>
          <p:cNvPicPr preferRelativeResize="0"/>
          <p:nvPr/>
        </p:nvPicPr>
        <p:blipFill rotWithShape="1">
          <a:blip r:embed="rId4">
            <a:alphaModFix/>
          </a:blip>
          <a:srcRect l="6664" t="4858" r="6220" b="5495"/>
          <a:stretch/>
        </p:blipFill>
        <p:spPr>
          <a:xfrm>
            <a:off x="4582498" y="411988"/>
            <a:ext cx="4197350" cy="4319530"/>
          </a:xfrm>
          <a:prstGeom prst="rect">
            <a:avLst/>
          </a:prstGeom>
          <a:noFill/>
          <a:ln>
            <a:noFill/>
          </a:ln>
        </p:spPr>
      </p:pic>
      <p:sp>
        <p:nvSpPr>
          <p:cNvPr id="102" name="Google Shape;102;p24"/>
          <p:cNvSpPr txBox="1">
            <a:spLocks noGrp="1"/>
          </p:cNvSpPr>
          <p:nvPr>
            <p:ph type="ctrTitle"/>
          </p:nvPr>
        </p:nvSpPr>
        <p:spPr>
          <a:xfrm>
            <a:off x="73152" y="1053806"/>
            <a:ext cx="5608320" cy="259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dirty="0" smtClean="0">
                <a:latin typeface="Rajdhani"/>
                <a:ea typeface="Rajdhani"/>
                <a:cs typeface="Rajdhani"/>
                <a:sym typeface="Rajdhani"/>
              </a:rPr>
              <a:t>SOMNIFEROUS DRIVING RECOGNITION SYSTEM</a:t>
            </a:r>
            <a:endParaRPr dirty="0">
              <a:latin typeface="Rajdhani"/>
              <a:ea typeface="Rajdhani"/>
              <a:cs typeface="Rajdhani"/>
              <a:sym typeface="Rajdhani"/>
            </a:endParaRPr>
          </a:p>
        </p:txBody>
      </p:sp>
      <p:pic>
        <p:nvPicPr>
          <p:cNvPr id="5" name="Picture 2" descr="Delhi Technological University - Wikipedi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5775" y="60003"/>
            <a:ext cx="968375" cy="963534"/>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03;p24"/>
          <p:cNvSpPr txBox="1">
            <a:spLocks/>
          </p:cNvSpPr>
          <p:nvPr/>
        </p:nvSpPr>
        <p:spPr>
          <a:xfrm>
            <a:off x="0" y="3800483"/>
            <a:ext cx="5577713" cy="3916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2800"/>
              <a:buFont typeface="Fira Sans Condensed Light"/>
              <a:buNone/>
              <a:defRPr sz="1400" b="0" i="0" u="none" strike="noStrike" cap="none">
                <a:solidFill>
                  <a:schemeClr val="lt2"/>
                </a:solidFill>
                <a:latin typeface="Advent Pro Light"/>
                <a:ea typeface="Advent Pro Light"/>
                <a:cs typeface="Advent Pro Light"/>
                <a:sym typeface="Advent Pro Light"/>
              </a:defRPr>
            </a:lvl1pPr>
            <a:lvl2pPr marL="914400" marR="0" lvl="1"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gn="ctr"/>
            <a:r>
              <a:rPr lang="en" sz="1600" u="sng" dirty="0" smtClean="0">
                <a:latin typeface="Fira Sans Condensed Light"/>
                <a:ea typeface="Fira Sans Condensed Light"/>
                <a:cs typeface="Fira Sans Condensed Light"/>
                <a:sym typeface="Fira Sans Condensed Light"/>
              </a:rPr>
              <a:t>SUBMITTED BY:</a:t>
            </a:r>
            <a:endParaRPr lang="en" u="sng" dirty="0" smtClean="0">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277270476"/>
      </p:ext>
    </p:extLst>
  </p:cSld>
  <p:clrMapOvr>
    <a:masterClrMapping/>
  </p:clrMapOvr>
  <mc:AlternateContent xmlns:mc="http://schemas.openxmlformats.org/markup-compatibility/2006">
    <mc:Choice xmlns:p14="http://schemas.microsoft.com/office/powerpoint/2010/main" Requires="p14">
      <p:transition spd="slow" p14:dur="3400" advTm="1000">
        <p14:reveal/>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3">
                                            <p:txEl>
                                              <p:pRg st="0" end="0"/>
                                            </p:txEl>
                                          </p:spTgt>
                                        </p:tgtEl>
                                        <p:attrNameLst>
                                          <p:attrName>style.visibility</p:attrName>
                                        </p:attrNameLst>
                                      </p:cBhvr>
                                      <p:to>
                                        <p:strVal val="visible"/>
                                      </p:to>
                                    </p:set>
                                    <p:animEffect transition="in" filter="fade">
                                      <p:cBhvr>
                                        <p:cTn id="17" dur="1000"/>
                                        <p:tgtEl>
                                          <p:spTgt spid="103">
                                            <p:txEl>
                                              <p:pRg st="0" end="0"/>
                                            </p:txEl>
                                          </p:spTgt>
                                        </p:tgtEl>
                                      </p:cBhvr>
                                    </p:animEffect>
                                    <p:anim calcmode="lin" valueType="num">
                                      <p:cBhvr>
                                        <p:cTn id="18" dur="1000" fill="hold"/>
                                        <p:tgtEl>
                                          <p:spTgt spid="10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0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03">
                                            <p:txEl>
                                              <p:pRg st="1" end="1"/>
                                            </p:txEl>
                                          </p:spTgt>
                                        </p:tgtEl>
                                        <p:attrNameLst>
                                          <p:attrName>style.visibility</p:attrName>
                                        </p:attrNameLst>
                                      </p:cBhvr>
                                      <p:to>
                                        <p:strVal val="visible"/>
                                      </p:to>
                                    </p:set>
                                    <p:animEffect transition="in" filter="fade">
                                      <p:cBhvr>
                                        <p:cTn id="24" dur="1000"/>
                                        <p:tgtEl>
                                          <p:spTgt spid="103">
                                            <p:txEl>
                                              <p:pRg st="1" end="1"/>
                                            </p:txEl>
                                          </p:spTgt>
                                        </p:tgtEl>
                                      </p:cBhvr>
                                    </p:animEffect>
                                    <p:anim calcmode="lin" valueType="num">
                                      <p:cBhvr>
                                        <p:cTn id="25" dur="1000" fill="hold"/>
                                        <p:tgtEl>
                                          <p:spTgt spid="103">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103">
                                            <p:txEl>
                                              <p:pRg st="1" end="1"/>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build="p"/>
      <p:bldP spid="102"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6" name="Google Shape;136;p27"/>
          <p:cNvSpPr txBox="1">
            <a:spLocks noGrp="1"/>
          </p:cNvSpPr>
          <p:nvPr>
            <p:ph type="subTitle" idx="1"/>
          </p:nvPr>
        </p:nvSpPr>
        <p:spPr>
          <a:xfrm>
            <a:off x="1560570" y="923541"/>
            <a:ext cx="6278886" cy="3095742"/>
          </a:xfrm>
          <a:prstGeom prst="rect">
            <a:avLst/>
          </a:prstGeom>
        </p:spPr>
        <p:txBody>
          <a:bodyPr spcFirstLastPara="1" wrap="square" lIns="91425" tIns="91425" rIns="91425" bIns="91425" anchor="ctr" anchorCtr="0">
            <a:noAutofit/>
          </a:bodyPr>
          <a:lstStyle/>
          <a:p>
            <a:pPr marL="332105" marR="842644" indent="-320040" algn="just">
              <a:spcBef>
                <a:spcPts val="459"/>
              </a:spcBef>
              <a:buClr>
                <a:srgbClr val="EFAC00"/>
              </a:buClr>
              <a:buSzPct val="79629"/>
              <a:buFont typeface="Wingdings 2"/>
              <a:buChar char=""/>
              <a:tabLst>
                <a:tab pos="332740" algn="l"/>
              </a:tabLst>
            </a:pPr>
            <a:r>
              <a:rPr lang="en-US" sz="1600" dirty="0">
                <a:latin typeface="Fira Sans Condensed" panose="020B0604020202020204" charset="0"/>
                <a:cs typeface="Corbel"/>
              </a:rPr>
              <a:t>The Driver </a:t>
            </a:r>
            <a:r>
              <a:rPr lang="en-US" sz="1600" spc="-5" dirty="0">
                <a:latin typeface="Fira Sans Condensed" panose="020B0604020202020204" charset="0"/>
                <a:cs typeface="Corbel"/>
              </a:rPr>
              <a:t>Alert </a:t>
            </a:r>
            <a:r>
              <a:rPr lang="en-US" sz="1600" dirty="0">
                <a:latin typeface="Fira Sans Condensed" panose="020B0604020202020204" charset="0"/>
                <a:cs typeface="Corbel"/>
              </a:rPr>
              <a:t>System is a </a:t>
            </a:r>
            <a:r>
              <a:rPr lang="en-US" sz="1600" spc="-5" dirty="0">
                <a:latin typeface="Fira Sans Condensed" panose="020B0604020202020204" charset="0"/>
                <a:cs typeface="Corbel"/>
              </a:rPr>
              <a:t>system that detects  </a:t>
            </a:r>
            <a:r>
              <a:rPr lang="en-US" sz="1600" dirty="0">
                <a:latin typeface="Fira Sans Condensed" panose="020B0604020202020204" charset="0"/>
                <a:cs typeface="Corbel"/>
              </a:rPr>
              <a:t>fatigued drivers and warns them before </a:t>
            </a:r>
            <a:r>
              <a:rPr lang="en-US" sz="1600" spc="-5" dirty="0">
                <a:latin typeface="Fira Sans Condensed" panose="020B0604020202020204" charset="0"/>
                <a:cs typeface="Corbel"/>
              </a:rPr>
              <a:t>they</a:t>
            </a:r>
            <a:r>
              <a:rPr lang="en-US" sz="1600" spc="-95" dirty="0">
                <a:latin typeface="Fira Sans Condensed" panose="020B0604020202020204" charset="0"/>
                <a:cs typeface="Corbel"/>
              </a:rPr>
              <a:t> </a:t>
            </a:r>
            <a:r>
              <a:rPr lang="en-US" sz="1600" dirty="0">
                <a:latin typeface="Fira Sans Condensed" panose="020B0604020202020204" charset="0"/>
                <a:cs typeface="Corbel"/>
              </a:rPr>
              <a:t>fall  asleep behind </a:t>
            </a:r>
            <a:r>
              <a:rPr lang="en-US" sz="1600" spc="-5" dirty="0">
                <a:latin typeface="Fira Sans Condensed" panose="020B0604020202020204" charset="0"/>
                <a:cs typeface="Corbel"/>
              </a:rPr>
              <a:t>the</a:t>
            </a:r>
            <a:r>
              <a:rPr lang="en-US" sz="1600" spc="-30" dirty="0">
                <a:latin typeface="Fira Sans Condensed" panose="020B0604020202020204" charset="0"/>
                <a:cs typeface="Corbel"/>
              </a:rPr>
              <a:t> </a:t>
            </a:r>
            <a:r>
              <a:rPr lang="en-US" sz="1600" dirty="0">
                <a:latin typeface="Fira Sans Condensed" panose="020B0604020202020204" charset="0"/>
                <a:cs typeface="Corbel"/>
              </a:rPr>
              <a:t>wheel</a:t>
            </a:r>
            <a:r>
              <a:rPr lang="en-US" sz="1600" dirty="0" smtClean="0">
                <a:latin typeface="Fira Sans Condensed" panose="020B0604020202020204" charset="0"/>
                <a:cs typeface="Corbel"/>
              </a:rPr>
              <a:t>.</a:t>
            </a:r>
          </a:p>
          <a:p>
            <a:pPr marL="12065" marR="842644" indent="0" algn="just">
              <a:spcBef>
                <a:spcPts val="459"/>
              </a:spcBef>
              <a:buClr>
                <a:srgbClr val="EFAC00"/>
              </a:buClr>
              <a:buSzPct val="79629"/>
              <a:tabLst>
                <a:tab pos="332740" algn="l"/>
              </a:tabLst>
            </a:pPr>
            <a:endParaRPr lang="en-US" sz="1600" dirty="0">
              <a:latin typeface="Fira Sans Condensed" panose="020B0604020202020204" charset="0"/>
              <a:cs typeface="Corbel"/>
            </a:endParaRPr>
          </a:p>
          <a:p>
            <a:pPr marL="332740" indent="-320040" algn="just">
              <a:buClr>
                <a:srgbClr val="EFAC00"/>
              </a:buClr>
              <a:buSzPct val="79629"/>
              <a:buFont typeface="Wingdings 2"/>
              <a:buChar char=""/>
              <a:tabLst>
                <a:tab pos="332740" algn="l"/>
              </a:tabLst>
            </a:pPr>
            <a:r>
              <a:rPr lang="en-US" sz="1600" dirty="0">
                <a:latin typeface="Fira Sans Condensed" panose="020B0604020202020204" charset="0"/>
                <a:cs typeface="Corbel"/>
              </a:rPr>
              <a:t>The Driver </a:t>
            </a:r>
            <a:r>
              <a:rPr lang="en-US" sz="1600" spc="-5" dirty="0">
                <a:latin typeface="Fira Sans Condensed" panose="020B0604020202020204" charset="0"/>
                <a:cs typeface="Corbel"/>
              </a:rPr>
              <a:t>Alert </a:t>
            </a:r>
            <a:r>
              <a:rPr lang="en-US" sz="1600" dirty="0">
                <a:latin typeface="Fira Sans Condensed" panose="020B0604020202020204" charset="0"/>
                <a:cs typeface="Corbel"/>
              </a:rPr>
              <a:t>System is intended </a:t>
            </a:r>
            <a:r>
              <a:rPr lang="en-US" sz="1600" spc="-5" dirty="0">
                <a:latin typeface="Fira Sans Condensed" panose="020B0604020202020204" charset="0"/>
                <a:cs typeface="Corbel"/>
              </a:rPr>
              <a:t>to </a:t>
            </a:r>
            <a:r>
              <a:rPr lang="en-US" sz="1600" dirty="0">
                <a:latin typeface="Fira Sans Condensed" panose="020B0604020202020204" charset="0"/>
                <a:cs typeface="Corbel"/>
              </a:rPr>
              <a:t>assist</a:t>
            </a:r>
            <a:r>
              <a:rPr lang="en-US" sz="1600" spc="-305" dirty="0">
                <a:latin typeface="Fira Sans Condensed" panose="020B0604020202020204" charset="0"/>
                <a:cs typeface="Corbel"/>
              </a:rPr>
              <a:t> </a:t>
            </a:r>
            <a:r>
              <a:rPr lang="en-US" sz="1600" spc="-5" dirty="0">
                <a:latin typeface="Fira Sans Condensed" panose="020B0604020202020204" charset="0"/>
                <a:cs typeface="Corbel"/>
              </a:rPr>
              <a:t>drivers</a:t>
            </a:r>
            <a:endParaRPr lang="en-US" sz="1600" dirty="0">
              <a:latin typeface="Fira Sans Condensed" panose="020B0604020202020204" charset="0"/>
              <a:cs typeface="Corbel"/>
            </a:endParaRPr>
          </a:p>
          <a:p>
            <a:pPr marL="332105" marR="629285" algn="just">
              <a:spcBef>
                <a:spcPts val="204"/>
              </a:spcBef>
            </a:pPr>
            <a:r>
              <a:rPr lang="en-US" sz="1600" dirty="0" smtClean="0">
                <a:latin typeface="Fira Sans Condensed" panose="020B0604020202020204" charset="0"/>
                <a:cs typeface="Corbel"/>
              </a:rPr>
              <a:t>	whose </a:t>
            </a:r>
            <a:r>
              <a:rPr lang="en-US" sz="1600" dirty="0">
                <a:latin typeface="Fira Sans Condensed" panose="020B0604020202020204" charset="0"/>
                <a:cs typeface="Corbel"/>
              </a:rPr>
              <a:t>driving ability is deteriorating </a:t>
            </a:r>
            <a:r>
              <a:rPr lang="en-US" sz="1600" spc="-5" dirty="0">
                <a:latin typeface="Fira Sans Condensed" panose="020B0604020202020204" charset="0"/>
                <a:cs typeface="Corbel"/>
              </a:rPr>
              <a:t>or </a:t>
            </a:r>
            <a:r>
              <a:rPr lang="en-US" sz="1600" dirty="0">
                <a:latin typeface="Fira Sans Condensed" panose="020B0604020202020204" charset="0"/>
                <a:cs typeface="Corbel"/>
              </a:rPr>
              <a:t>who are  inadvertently leaving </a:t>
            </a:r>
            <a:r>
              <a:rPr lang="en-US" sz="1600" spc="-5" dirty="0">
                <a:latin typeface="Fira Sans Condensed" panose="020B0604020202020204" charset="0"/>
                <a:cs typeface="Corbel"/>
              </a:rPr>
              <a:t>the </a:t>
            </a:r>
            <a:r>
              <a:rPr lang="en-US" sz="1600" dirty="0">
                <a:latin typeface="Fira Sans Condensed" panose="020B0604020202020204" charset="0"/>
                <a:cs typeface="Corbel"/>
              </a:rPr>
              <a:t>lane </a:t>
            </a:r>
            <a:r>
              <a:rPr lang="en-US" sz="1600" spc="-5" dirty="0">
                <a:latin typeface="Fira Sans Condensed" panose="020B0604020202020204" charset="0"/>
                <a:cs typeface="Corbel"/>
              </a:rPr>
              <a:t>they are </a:t>
            </a:r>
            <a:r>
              <a:rPr lang="en-US" sz="1600" dirty="0">
                <a:latin typeface="Fira Sans Condensed" panose="020B0604020202020204" charset="0"/>
                <a:cs typeface="Corbel"/>
              </a:rPr>
              <a:t>driving</a:t>
            </a:r>
            <a:r>
              <a:rPr lang="en-US" sz="1600" spc="-50" dirty="0">
                <a:latin typeface="Fira Sans Condensed" panose="020B0604020202020204" charset="0"/>
                <a:cs typeface="Corbel"/>
              </a:rPr>
              <a:t> </a:t>
            </a:r>
            <a:r>
              <a:rPr lang="en-US" sz="1600" dirty="0">
                <a:latin typeface="Fira Sans Condensed" panose="020B0604020202020204" charset="0"/>
                <a:cs typeface="Corbel"/>
              </a:rPr>
              <a:t>on</a:t>
            </a:r>
            <a:r>
              <a:rPr lang="en-US" sz="1600" dirty="0" smtClean="0">
                <a:latin typeface="Fira Sans Condensed" panose="020B0604020202020204" charset="0"/>
                <a:cs typeface="Corbel"/>
              </a:rPr>
              <a:t>.</a:t>
            </a:r>
          </a:p>
          <a:p>
            <a:pPr marL="332105" marR="629285" algn="just">
              <a:spcBef>
                <a:spcPts val="204"/>
              </a:spcBef>
            </a:pPr>
            <a:endParaRPr lang="en-US" sz="1600" dirty="0">
              <a:latin typeface="Fira Sans Condensed" panose="020B0604020202020204" charset="0"/>
              <a:cs typeface="Corbel"/>
            </a:endParaRPr>
          </a:p>
          <a:p>
            <a:pPr marL="332740" indent="-320040" algn="just">
              <a:buClr>
                <a:srgbClr val="EFAC00"/>
              </a:buClr>
              <a:buSzPct val="79629"/>
              <a:buFont typeface="Wingdings 2"/>
              <a:buChar char=""/>
              <a:tabLst>
                <a:tab pos="332740" algn="l"/>
              </a:tabLst>
            </a:pPr>
            <a:r>
              <a:rPr lang="en-US" sz="1600" spc="-5" dirty="0">
                <a:latin typeface="Fira Sans Condensed" panose="020B0604020202020204" charset="0"/>
                <a:cs typeface="Corbel"/>
              </a:rPr>
              <a:t>Also to attract the </a:t>
            </a:r>
            <a:r>
              <a:rPr lang="en-US" sz="1600" dirty="0">
                <a:latin typeface="Fira Sans Condensed" panose="020B0604020202020204" charset="0"/>
                <a:cs typeface="Corbel"/>
              </a:rPr>
              <a:t>driver's attention when</a:t>
            </a:r>
            <a:r>
              <a:rPr lang="en-US" sz="1600" spc="-60" dirty="0">
                <a:latin typeface="Fira Sans Condensed" panose="020B0604020202020204" charset="0"/>
                <a:cs typeface="Corbel"/>
              </a:rPr>
              <a:t> </a:t>
            </a:r>
            <a:r>
              <a:rPr lang="en-US" sz="1600" spc="-5" dirty="0">
                <a:latin typeface="Fira Sans Condensed" panose="020B0604020202020204" charset="0"/>
                <a:cs typeface="Corbel"/>
              </a:rPr>
              <a:t>he/she</a:t>
            </a:r>
            <a:endParaRPr lang="en-US" sz="1600" dirty="0">
              <a:latin typeface="Fira Sans Condensed" panose="020B0604020202020204" charset="0"/>
              <a:cs typeface="Corbel"/>
            </a:endParaRPr>
          </a:p>
          <a:p>
            <a:pPr marL="332105" marR="5080" algn="just">
              <a:spcBef>
                <a:spcPts val="200"/>
              </a:spcBef>
            </a:pPr>
            <a:r>
              <a:rPr lang="en-US" sz="1600" spc="-5" dirty="0" smtClean="0">
                <a:latin typeface="Fira Sans Condensed" panose="020B0604020202020204" charset="0"/>
                <a:cs typeface="Corbel"/>
              </a:rPr>
              <a:t>	starts </a:t>
            </a:r>
            <a:r>
              <a:rPr lang="en-US" sz="1600" spc="-5" dirty="0">
                <a:latin typeface="Fira Sans Condensed" panose="020B0604020202020204" charset="0"/>
                <a:cs typeface="Corbel"/>
              </a:rPr>
              <a:t>to </a:t>
            </a:r>
            <a:r>
              <a:rPr lang="en-US" sz="1600" dirty="0">
                <a:latin typeface="Fira Sans Condensed" panose="020B0604020202020204" charset="0"/>
                <a:cs typeface="Corbel"/>
              </a:rPr>
              <a:t>drive less </a:t>
            </a:r>
            <a:r>
              <a:rPr lang="en-US" sz="1600" spc="-10" dirty="0">
                <a:latin typeface="Fira Sans Condensed" panose="020B0604020202020204" charset="0"/>
                <a:cs typeface="Corbel"/>
              </a:rPr>
              <a:t>consistently, </a:t>
            </a:r>
            <a:r>
              <a:rPr lang="en-US" sz="1600" dirty="0">
                <a:latin typeface="Fira Sans Condensed" panose="020B0604020202020204" charset="0"/>
                <a:cs typeface="Corbel"/>
              </a:rPr>
              <a:t>e.g. if he/she becomes  distracted </a:t>
            </a:r>
            <a:r>
              <a:rPr lang="en-US" sz="1600" spc="-5" dirty="0">
                <a:latin typeface="Fira Sans Condensed" panose="020B0604020202020204" charset="0"/>
                <a:cs typeface="Corbel"/>
              </a:rPr>
              <a:t>or starts to </a:t>
            </a:r>
            <a:r>
              <a:rPr lang="en-US" sz="1600" dirty="0">
                <a:latin typeface="Fira Sans Condensed" panose="020B0604020202020204" charset="0"/>
                <a:cs typeface="Corbel"/>
              </a:rPr>
              <a:t>fall</a:t>
            </a:r>
            <a:r>
              <a:rPr lang="en-US" sz="1600" spc="-5" dirty="0">
                <a:latin typeface="Fira Sans Condensed" panose="020B0604020202020204" charset="0"/>
                <a:cs typeface="Corbel"/>
              </a:rPr>
              <a:t> </a:t>
            </a:r>
            <a:r>
              <a:rPr lang="en-US" sz="1600" spc="-10" dirty="0">
                <a:latin typeface="Fira Sans Condensed" panose="020B0604020202020204" charset="0"/>
                <a:cs typeface="Corbel"/>
              </a:rPr>
              <a:t>asleep</a:t>
            </a:r>
            <a:r>
              <a:rPr lang="en-US" sz="1600" spc="-10" dirty="0" smtClean="0">
                <a:latin typeface="Fira Sans Condensed" panose="020B0604020202020204" charset="0"/>
                <a:cs typeface="Corbel"/>
              </a:rPr>
              <a:t>.</a:t>
            </a:r>
          </a:p>
          <a:p>
            <a:pPr marL="332105" marR="5080" algn="just">
              <a:spcBef>
                <a:spcPts val="200"/>
              </a:spcBef>
            </a:pPr>
            <a:endParaRPr lang="en-US" sz="1600" dirty="0">
              <a:latin typeface="Fira Sans Condensed" panose="020B0604020202020204" charset="0"/>
              <a:cs typeface="Corbel"/>
            </a:endParaRPr>
          </a:p>
          <a:p>
            <a:pPr marL="332740" indent="-320040" algn="just">
              <a:buClr>
                <a:srgbClr val="EFAC00"/>
              </a:buClr>
              <a:buSzPct val="79629"/>
              <a:buFont typeface="Wingdings 2"/>
              <a:buChar char=""/>
              <a:tabLst>
                <a:tab pos="332740" algn="l"/>
              </a:tabLst>
            </a:pPr>
            <a:r>
              <a:rPr lang="en-US" sz="1600" dirty="0">
                <a:latin typeface="Fira Sans Condensed" panose="020B0604020202020204" charset="0"/>
                <a:cs typeface="Corbel"/>
              </a:rPr>
              <a:t>Driver </a:t>
            </a:r>
            <a:r>
              <a:rPr lang="en-US" sz="1600" spc="-5" dirty="0">
                <a:latin typeface="Fira Sans Condensed" panose="020B0604020202020204" charset="0"/>
                <a:cs typeface="Corbel"/>
              </a:rPr>
              <a:t>Alert Control </a:t>
            </a:r>
            <a:r>
              <a:rPr lang="en-US" sz="1600" dirty="0">
                <a:latin typeface="Fira Sans Condensed" panose="020B0604020202020204" charset="0"/>
                <a:cs typeface="Corbel"/>
              </a:rPr>
              <a:t>was </a:t>
            </a:r>
            <a:r>
              <a:rPr lang="en-US" sz="1600" spc="-5" dirty="0">
                <a:latin typeface="Fira Sans Condensed" panose="020B0604020202020204" charset="0"/>
                <a:cs typeface="Corbel"/>
              </a:rPr>
              <a:t>the </a:t>
            </a:r>
            <a:r>
              <a:rPr lang="en-US" sz="1600" dirty="0">
                <a:latin typeface="Fira Sans Condensed" panose="020B0604020202020204" charset="0"/>
                <a:cs typeface="Corbel"/>
              </a:rPr>
              <a:t>first fatigue</a:t>
            </a:r>
            <a:r>
              <a:rPr lang="en-US" sz="1600" spc="-250" dirty="0">
                <a:latin typeface="Fira Sans Condensed" panose="020B0604020202020204" charset="0"/>
                <a:cs typeface="Corbel"/>
              </a:rPr>
              <a:t> </a:t>
            </a:r>
            <a:r>
              <a:rPr lang="en-US" sz="1600" spc="-5" dirty="0">
                <a:latin typeface="Fira Sans Condensed" panose="020B0604020202020204" charset="0"/>
                <a:cs typeface="Corbel"/>
              </a:rPr>
              <a:t>detection</a:t>
            </a:r>
            <a:endParaRPr lang="en-US" sz="1600" dirty="0">
              <a:latin typeface="Fira Sans Condensed" panose="020B0604020202020204" charset="0"/>
              <a:cs typeface="Corbel"/>
            </a:endParaRPr>
          </a:p>
          <a:p>
            <a:pPr marL="332105" marR="652780" algn="just">
              <a:spcBef>
                <a:spcPts val="204"/>
              </a:spcBef>
            </a:pPr>
            <a:r>
              <a:rPr lang="en-US" sz="1600" spc="-5" dirty="0" smtClean="0">
                <a:latin typeface="Fira Sans Condensed" panose="020B0604020202020204" charset="0"/>
                <a:cs typeface="Corbel"/>
              </a:rPr>
              <a:t>	system </a:t>
            </a:r>
            <a:r>
              <a:rPr lang="en-US" sz="1600" dirty="0">
                <a:latin typeface="Fira Sans Condensed" panose="020B0604020202020204" charset="0"/>
                <a:cs typeface="Corbel"/>
              </a:rPr>
              <a:t>developed by a car </a:t>
            </a:r>
            <a:r>
              <a:rPr lang="en-US" sz="1600" spc="-15" dirty="0">
                <a:latin typeface="Fira Sans Condensed" panose="020B0604020202020204" charset="0"/>
                <a:cs typeface="Corbel"/>
              </a:rPr>
              <a:t>manufacturer, </a:t>
            </a:r>
            <a:r>
              <a:rPr lang="en-US" sz="1600" dirty="0">
                <a:latin typeface="Fira Sans Condensed" panose="020B0604020202020204" charset="0"/>
                <a:cs typeface="Corbel"/>
              </a:rPr>
              <a:t>and has  been </a:t>
            </a:r>
            <a:r>
              <a:rPr lang="en-US" sz="1600" spc="-5" dirty="0">
                <a:latin typeface="Fira Sans Condensed" panose="020B0604020202020204" charset="0"/>
                <a:cs typeface="Corbel"/>
              </a:rPr>
              <a:t>on </a:t>
            </a:r>
            <a:r>
              <a:rPr lang="en-US" sz="1600" dirty="0">
                <a:latin typeface="Fira Sans Condensed" panose="020B0604020202020204" charset="0"/>
                <a:cs typeface="Corbel"/>
              </a:rPr>
              <a:t>the </a:t>
            </a:r>
            <a:r>
              <a:rPr lang="en-US" sz="1600" spc="-10" dirty="0">
                <a:latin typeface="Fira Sans Condensed" panose="020B0604020202020204" charset="0"/>
                <a:cs typeface="Corbel"/>
              </a:rPr>
              <a:t>market </a:t>
            </a:r>
            <a:r>
              <a:rPr lang="en-US" sz="1600" spc="-5" dirty="0">
                <a:latin typeface="Fira Sans Condensed" panose="020B0604020202020204" charset="0"/>
                <a:cs typeface="Corbel"/>
              </a:rPr>
              <a:t>since</a:t>
            </a:r>
            <a:r>
              <a:rPr lang="en-US" sz="1600" spc="-10" dirty="0">
                <a:latin typeface="Fira Sans Condensed" panose="020B0604020202020204" charset="0"/>
                <a:cs typeface="Corbel"/>
              </a:rPr>
              <a:t> 2007.</a:t>
            </a:r>
            <a:endParaRPr lang="en-US" sz="1600" dirty="0">
              <a:latin typeface="Fira Sans Condensed" panose="020B0604020202020204" charset="0"/>
              <a:cs typeface="Corbel"/>
            </a:endParaRPr>
          </a:p>
        </p:txBody>
      </p:sp>
      <p:cxnSp>
        <p:nvCxnSpPr>
          <p:cNvPr id="137" name="Google Shape;137;p27"/>
          <p:cNvCxnSpPr/>
          <p:nvPr/>
        </p:nvCxnSpPr>
        <p:spPr>
          <a:xfrm>
            <a:off x="803794" y="1233924"/>
            <a:ext cx="0" cy="2474976"/>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39287365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6">
                                            <p:txEl>
                                              <p:pRg st="0" end="0"/>
                                            </p:txEl>
                                          </p:spTgt>
                                        </p:tgtEl>
                                        <p:attrNameLst>
                                          <p:attrName>style.visibility</p:attrName>
                                        </p:attrNameLst>
                                      </p:cBhvr>
                                      <p:to>
                                        <p:strVal val="visible"/>
                                      </p:to>
                                    </p:set>
                                    <p:animEffect transition="in" filter="fade">
                                      <p:cBhvr>
                                        <p:cTn id="7" dur="1000"/>
                                        <p:tgtEl>
                                          <p:spTgt spid="136">
                                            <p:txEl>
                                              <p:pRg st="0" end="0"/>
                                            </p:txEl>
                                          </p:spTgt>
                                        </p:tgtEl>
                                      </p:cBhvr>
                                    </p:animEffect>
                                    <p:anim calcmode="lin" valueType="num">
                                      <p:cBhvr>
                                        <p:cTn id="8" dur="1000" fill="hold"/>
                                        <p:tgtEl>
                                          <p:spTgt spid="13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6">
                                            <p:txEl>
                                              <p:pRg st="2" end="2"/>
                                            </p:txEl>
                                          </p:spTgt>
                                        </p:tgtEl>
                                        <p:attrNameLst>
                                          <p:attrName>style.visibility</p:attrName>
                                        </p:attrNameLst>
                                      </p:cBhvr>
                                      <p:to>
                                        <p:strVal val="visible"/>
                                      </p:to>
                                    </p:set>
                                    <p:animEffect transition="in" filter="fade">
                                      <p:cBhvr>
                                        <p:cTn id="14" dur="1000"/>
                                        <p:tgtEl>
                                          <p:spTgt spid="136">
                                            <p:txEl>
                                              <p:pRg st="2" end="2"/>
                                            </p:txEl>
                                          </p:spTgt>
                                        </p:tgtEl>
                                      </p:cBhvr>
                                    </p:animEffect>
                                    <p:anim calcmode="lin" valueType="num">
                                      <p:cBhvr>
                                        <p:cTn id="15" dur="1000" fill="hold"/>
                                        <p:tgtEl>
                                          <p:spTgt spid="13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3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6">
                                            <p:txEl>
                                              <p:pRg st="3" end="3"/>
                                            </p:txEl>
                                          </p:spTgt>
                                        </p:tgtEl>
                                        <p:attrNameLst>
                                          <p:attrName>style.visibility</p:attrName>
                                        </p:attrNameLst>
                                      </p:cBhvr>
                                      <p:to>
                                        <p:strVal val="visible"/>
                                      </p:to>
                                    </p:set>
                                    <p:animEffect transition="in" filter="fade">
                                      <p:cBhvr>
                                        <p:cTn id="21" dur="1000"/>
                                        <p:tgtEl>
                                          <p:spTgt spid="136">
                                            <p:txEl>
                                              <p:pRg st="3" end="3"/>
                                            </p:txEl>
                                          </p:spTgt>
                                        </p:tgtEl>
                                      </p:cBhvr>
                                    </p:animEffect>
                                    <p:anim calcmode="lin" valueType="num">
                                      <p:cBhvr>
                                        <p:cTn id="22" dur="1000" fill="hold"/>
                                        <p:tgtEl>
                                          <p:spTgt spid="136">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13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36">
                                            <p:txEl>
                                              <p:pRg st="5" end="5"/>
                                            </p:txEl>
                                          </p:spTgt>
                                        </p:tgtEl>
                                        <p:attrNameLst>
                                          <p:attrName>style.visibility</p:attrName>
                                        </p:attrNameLst>
                                      </p:cBhvr>
                                      <p:to>
                                        <p:strVal val="visible"/>
                                      </p:to>
                                    </p:set>
                                    <p:animEffect transition="in" filter="fade">
                                      <p:cBhvr>
                                        <p:cTn id="28" dur="1000"/>
                                        <p:tgtEl>
                                          <p:spTgt spid="136">
                                            <p:txEl>
                                              <p:pRg st="5" end="5"/>
                                            </p:txEl>
                                          </p:spTgt>
                                        </p:tgtEl>
                                      </p:cBhvr>
                                    </p:animEffect>
                                    <p:anim calcmode="lin" valueType="num">
                                      <p:cBhvr>
                                        <p:cTn id="29" dur="1000" fill="hold"/>
                                        <p:tgtEl>
                                          <p:spTgt spid="136">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13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36">
                                            <p:txEl>
                                              <p:pRg st="6" end="6"/>
                                            </p:txEl>
                                          </p:spTgt>
                                        </p:tgtEl>
                                        <p:attrNameLst>
                                          <p:attrName>style.visibility</p:attrName>
                                        </p:attrNameLst>
                                      </p:cBhvr>
                                      <p:to>
                                        <p:strVal val="visible"/>
                                      </p:to>
                                    </p:set>
                                    <p:animEffect transition="in" filter="fade">
                                      <p:cBhvr>
                                        <p:cTn id="35" dur="1000"/>
                                        <p:tgtEl>
                                          <p:spTgt spid="136">
                                            <p:txEl>
                                              <p:pRg st="6" end="6"/>
                                            </p:txEl>
                                          </p:spTgt>
                                        </p:tgtEl>
                                      </p:cBhvr>
                                    </p:animEffect>
                                    <p:anim calcmode="lin" valueType="num">
                                      <p:cBhvr>
                                        <p:cTn id="36" dur="1000" fill="hold"/>
                                        <p:tgtEl>
                                          <p:spTgt spid="136">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13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36">
                                            <p:txEl>
                                              <p:pRg st="8" end="8"/>
                                            </p:txEl>
                                          </p:spTgt>
                                        </p:tgtEl>
                                        <p:attrNameLst>
                                          <p:attrName>style.visibility</p:attrName>
                                        </p:attrNameLst>
                                      </p:cBhvr>
                                      <p:to>
                                        <p:strVal val="visible"/>
                                      </p:to>
                                    </p:set>
                                    <p:animEffect transition="in" filter="fade">
                                      <p:cBhvr>
                                        <p:cTn id="42" dur="1000"/>
                                        <p:tgtEl>
                                          <p:spTgt spid="136">
                                            <p:txEl>
                                              <p:pRg st="8" end="8"/>
                                            </p:txEl>
                                          </p:spTgt>
                                        </p:tgtEl>
                                      </p:cBhvr>
                                    </p:animEffect>
                                    <p:anim calcmode="lin" valueType="num">
                                      <p:cBhvr>
                                        <p:cTn id="43" dur="1000" fill="hold"/>
                                        <p:tgtEl>
                                          <p:spTgt spid="136">
                                            <p:txEl>
                                              <p:pRg st="8" end="8"/>
                                            </p:txEl>
                                          </p:spTgt>
                                        </p:tgtEl>
                                        <p:attrNameLst>
                                          <p:attrName>ppt_x</p:attrName>
                                        </p:attrNameLst>
                                      </p:cBhvr>
                                      <p:tavLst>
                                        <p:tav tm="0">
                                          <p:val>
                                            <p:strVal val="#ppt_x"/>
                                          </p:val>
                                        </p:tav>
                                        <p:tav tm="100000">
                                          <p:val>
                                            <p:strVal val="#ppt_x"/>
                                          </p:val>
                                        </p:tav>
                                      </p:tavLst>
                                    </p:anim>
                                    <p:anim calcmode="lin" valueType="num">
                                      <p:cBhvr>
                                        <p:cTn id="44" dur="1000" fill="hold"/>
                                        <p:tgtEl>
                                          <p:spTgt spid="136">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36">
                                            <p:txEl>
                                              <p:pRg st="9" end="9"/>
                                            </p:txEl>
                                          </p:spTgt>
                                        </p:tgtEl>
                                        <p:attrNameLst>
                                          <p:attrName>style.visibility</p:attrName>
                                        </p:attrNameLst>
                                      </p:cBhvr>
                                      <p:to>
                                        <p:strVal val="visible"/>
                                      </p:to>
                                    </p:set>
                                    <p:animEffect transition="in" filter="fade">
                                      <p:cBhvr>
                                        <p:cTn id="49" dur="1000"/>
                                        <p:tgtEl>
                                          <p:spTgt spid="136">
                                            <p:txEl>
                                              <p:pRg st="9" end="9"/>
                                            </p:txEl>
                                          </p:spTgt>
                                        </p:tgtEl>
                                      </p:cBhvr>
                                    </p:animEffect>
                                    <p:anim calcmode="lin" valueType="num">
                                      <p:cBhvr>
                                        <p:cTn id="50" dur="1000" fill="hold"/>
                                        <p:tgtEl>
                                          <p:spTgt spid="136">
                                            <p:txEl>
                                              <p:pRg st="9" end="9"/>
                                            </p:txEl>
                                          </p:spTgt>
                                        </p:tgtEl>
                                        <p:attrNameLst>
                                          <p:attrName>ppt_x</p:attrName>
                                        </p:attrNameLst>
                                      </p:cBhvr>
                                      <p:tavLst>
                                        <p:tav tm="0">
                                          <p:val>
                                            <p:strVal val="#ppt_x"/>
                                          </p:val>
                                        </p:tav>
                                        <p:tav tm="100000">
                                          <p:val>
                                            <p:strVal val="#ppt_x"/>
                                          </p:val>
                                        </p:tav>
                                      </p:tavLst>
                                    </p:anim>
                                    <p:anim calcmode="lin" valueType="num">
                                      <p:cBhvr>
                                        <p:cTn id="51" dur="1000" fill="hold"/>
                                        <p:tgtEl>
                                          <p:spTgt spid="136">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cxnSp>
        <p:nvCxnSpPr>
          <p:cNvPr id="137" name="Google Shape;137;p27"/>
          <p:cNvCxnSpPr/>
          <p:nvPr/>
        </p:nvCxnSpPr>
        <p:spPr>
          <a:xfrm>
            <a:off x="803794" y="1233924"/>
            <a:ext cx="0" cy="2474976"/>
          </a:xfrm>
          <a:prstGeom prst="straightConnector1">
            <a:avLst/>
          </a:prstGeom>
          <a:noFill/>
          <a:ln w="19050" cap="flat" cmpd="sng">
            <a:solidFill>
              <a:schemeClr val="lt2"/>
            </a:solidFill>
            <a:prstDash val="solid"/>
            <a:round/>
            <a:headEnd type="oval" w="med" len="med"/>
            <a:tailEnd type="oval" w="med" len="med"/>
          </a:ln>
        </p:spPr>
      </p:cxnSp>
      <p:sp>
        <p:nvSpPr>
          <p:cNvPr id="5" name="object 4"/>
          <p:cNvSpPr/>
          <p:nvPr/>
        </p:nvSpPr>
        <p:spPr>
          <a:xfrm>
            <a:off x="1194817" y="1074666"/>
            <a:ext cx="7449312" cy="2793492"/>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9377050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0" y="971850"/>
            <a:ext cx="5157216"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FUTURE </a:t>
            </a:r>
            <a:br>
              <a:rPr lang="en" dirty="0" smtClean="0"/>
            </a:br>
            <a:r>
              <a:rPr lang="en" dirty="0" smtClean="0"/>
              <a:t>SCOPE &amp; CONSEQUENCES</a:t>
            </a:r>
            <a:endParaRPr dirty="0"/>
          </a:p>
        </p:txBody>
      </p:sp>
      <p:sp>
        <p:nvSpPr>
          <p:cNvPr id="176" name="Google Shape;176;p30"/>
          <p:cNvSpPr txBox="1">
            <a:spLocks noGrp="1"/>
          </p:cNvSpPr>
          <p:nvPr>
            <p:ph type="title" idx="2"/>
          </p:nvPr>
        </p:nvSpPr>
        <p:spPr>
          <a:xfrm>
            <a:off x="5275890" y="1001125"/>
            <a:ext cx="2417262"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11</a:t>
            </a:r>
            <a:endParaRPr dirty="0"/>
          </a:p>
        </p:txBody>
      </p:sp>
      <p:cxnSp>
        <p:nvCxnSpPr>
          <p:cNvPr id="177" name="Google Shape;177;p30"/>
          <p:cNvCxnSpPr/>
          <p:nvPr/>
        </p:nvCxnSpPr>
        <p:spPr>
          <a:xfrm rot="10800000" flipH="1">
            <a:off x="5427895" y="3111650"/>
            <a:ext cx="3425700" cy="21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172972763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6" name="Google Shape;136;p27"/>
          <p:cNvSpPr txBox="1">
            <a:spLocks noGrp="1"/>
          </p:cNvSpPr>
          <p:nvPr>
            <p:ph type="subTitle" idx="1"/>
          </p:nvPr>
        </p:nvSpPr>
        <p:spPr>
          <a:xfrm>
            <a:off x="1560570" y="923541"/>
            <a:ext cx="5735580" cy="3095742"/>
          </a:xfrm>
          <a:prstGeom prst="rect">
            <a:avLst/>
          </a:prstGeom>
        </p:spPr>
        <p:txBody>
          <a:bodyPr spcFirstLastPara="1" wrap="square" lIns="91425" tIns="91425" rIns="91425" bIns="91425" anchor="ctr" anchorCtr="0">
            <a:noAutofit/>
          </a:bodyPr>
          <a:lstStyle/>
          <a:p>
            <a:pPr algn="just"/>
            <a:r>
              <a:rPr lang="en-US" dirty="0" smtClean="0"/>
              <a:t>	The </a:t>
            </a:r>
            <a:r>
              <a:rPr lang="en-US" dirty="0"/>
              <a:t>future is like we should install the whole system in </a:t>
            </a:r>
            <a:r>
              <a:rPr lang="en-US" dirty="0" smtClean="0"/>
              <a:t>the autonomous </a:t>
            </a:r>
            <a:r>
              <a:rPr lang="en-US" dirty="0"/>
              <a:t>vehicle system so that it would be in the braking system if the driver in the system of the somniferous then it would apply brakes automatically and also lower the vehicle speed. And also park the vehicle alongside the road. </a:t>
            </a:r>
          </a:p>
          <a:p>
            <a:pPr algn="just"/>
            <a:r>
              <a:rPr lang="en-US" dirty="0"/>
              <a:t/>
            </a:r>
            <a:br>
              <a:rPr lang="en-US" dirty="0"/>
            </a:br>
            <a:endParaRPr dirty="0"/>
          </a:p>
        </p:txBody>
      </p:sp>
      <p:cxnSp>
        <p:nvCxnSpPr>
          <p:cNvPr id="137" name="Google Shape;137;p27"/>
          <p:cNvCxnSpPr/>
          <p:nvPr/>
        </p:nvCxnSpPr>
        <p:spPr>
          <a:xfrm>
            <a:off x="803794" y="1233924"/>
            <a:ext cx="0" cy="2474976"/>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121448479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6">
                                            <p:txEl>
                                              <p:pRg st="0" end="0"/>
                                            </p:txEl>
                                          </p:spTgt>
                                        </p:tgtEl>
                                        <p:attrNameLst>
                                          <p:attrName>style.visibility</p:attrName>
                                        </p:attrNameLst>
                                      </p:cBhvr>
                                      <p:to>
                                        <p:strVal val="visible"/>
                                      </p:to>
                                    </p:set>
                                    <p:animEffect transition="in" filter="fade">
                                      <p:cBhvr>
                                        <p:cTn id="7" dur="1000"/>
                                        <p:tgtEl>
                                          <p:spTgt spid="136">
                                            <p:txEl>
                                              <p:pRg st="0" end="0"/>
                                            </p:txEl>
                                          </p:spTgt>
                                        </p:tgtEl>
                                      </p:cBhvr>
                                    </p:animEffect>
                                    <p:anim calcmode="lin" valueType="num">
                                      <p:cBhvr>
                                        <p:cTn id="8" dur="1000" fill="hold"/>
                                        <p:tgtEl>
                                          <p:spTgt spid="13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6">
                                            <p:txEl>
                                              <p:pRg st="1" end="1"/>
                                            </p:txEl>
                                          </p:spTgt>
                                        </p:tgtEl>
                                        <p:attrNameLst>
                                          <p:attrName>style.visibility</p:attrName>
                                        </p:attrNameLst>
                                      </p:cBhvr>
                                      <p:to>
                                        <p:strVal val="visible"/>
                                      </p:to>
                                    </p:set>
                                    <p:animEffect transition="in" filter="fade">
                                      <p:cBhvr>
                                        <p:cTn id="14" dur="1000"/>
                                        <p:tgtEl>
                                          <p:spTgt spid="136">
                                            <p:txEl>
                                              <p:pRg st="1" end="1"/>
                                            </p:txEl>
                                          </p:spTgt>
                                        </p:tgtEl>
                                      </p:cBhvr>
                                    </p:animEffect>
                                    <p:anim calcmode="lin" valueType="num">
                                      <p:cBhvr>
                                        <p:cTn id="15" dur="1000" fill="hold"/>
                                        <p:tgtEl>
                                          <p:spTgt spid="13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3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smtClean="0"/>
              <a:t>IMAGE OF PROJECT</a:t>
            </a:r>
            <a:endParaRPr dirty="0"/>
          </a:p>
        </p:txBody>
      </p:sp>
      <p:sp>
        <p:nvSpPr>
          <p:cNvPr id="176" name="Google Shape;176;p30"/>
          <p:cNvSpPr txBox="1">
            <a:spLocks noGrp="1"/>
          </p:cNvSpPr>
          <p:nvPr>
            <p:ph type="title" idx="2"/>
          </p:nvPr>
        </p:nvSpPr>
        <p:spPr>
          <a:xfrm>
            <a:off x="4849170" y="1001125"/>
            <a:ext cx="2417262"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12</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4484763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cxnSp>
        <p:nvCxnSpPr>
          <p:cNvPr id="137" name="Google Shape;137;p27"/>
          <p:cNvCxnSpPr/>
          <p:nvPr/>
        </p:nvCxnSpPr>
        <p:spPr>
          <a:xfrm>
            <a:off x="568844" y="1240274"/>
            <a:ext cx="0" cy="2474976"/>
          </a:xfrm>
          <a:prstGeom prst="straightConnector1">
            <a:avLst/>
          </a:prstGeom>
          <a:noFill/>
          <a:ln w="19050" cap="flat" cmpd="sng">
            <a:solidFill>
              <a:schemeClr val="lt2"/>
            </a:solidFill>
            <a:prstDash val="solid"/>
            <a:round/>
            <a:headEnd type="oval" w="med" len="med"/>
            <a:tailEnd type="oval" w="med" len="med"/>
          </a:ln>
        </p:spPr>
      </p:cxnSp>
      <p:sp>
        <p:nvSpPr>
          <p:cNvPr id="4" name="Google Shape;754;p38"/>
          <p:cNvSpPr txBox="1">
            <a:spLocks noGrp="1"/>
          </p:cNvSpPr>
          <p:nvPr>
            <p:ph type="title"/>
          </p:nvPr>
        </p:nvSpPr>
        <p:spPr>
          <a:xfrm>
            <a:off x="5510435" y="1408121"/>
            <a:ext cx="3532800" cy="227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 PICTURE ALWAYS REINFORCES THE CONCEPT</a:t>
            </a:r>
            <a:endParaRPr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873" y="948445"/>
            <a:ext cx="4353533" cy="350568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56674061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smtClean="0"/>
              <a:t>SOURCE CODE OF THE PROJECT</a:t>
            </a:r>
            <a:endParaRPr dirty="0"/>
          </a:p>
        </p:txBody>
      </p:sp>
      <p:sp>
        <p:nvSpPr>
          <p:cNvPr id="176" name="Google Shape;176;p30"/>
          <p:cNvSpPr txBox="1">
            <a:spLocks noGrp="1"/>
          </p:cNvSpPr>
          <p:nvPr>
            <p:ph type="title" idx="2"/>
          </p:nvPr>
        </p:nvSpPr>
        <p:spPr>
          <a:xfrm>
            <a:off x="4849170" y="1001125"/>
            <a:ext cx="2417262"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13</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209511004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cxnSp>
        <p:nvCxnSpPr>
          <p:cNvPr id="137" name="Google Shape;137;p27"/>
          <p:cNvCxnSpPr/>
          <p:nvPr/>
        </p:nvCxnSpPr>
        <p:spPr>
          <a:xfrm>
            <a:off x="803794" y="1233924"/>
            <a:ext cx="0" cy="2474976"/>
          </a:xfrm>
          <a:prstGeom prst="straightConnector1">
            <a:avLst/>
          </a:prstGeom>
          <a:noFill/>
          <a:ln w="19050" cap="flat" cmpd="sng">
            <a:solidFill>
              <a:schemeClr val="lt2"/>
            </a:solidFill>
            <a:prstDash val="solid"/>
            <a:round/>
            <a:headEnd type="oval" w="med" len="med"/>
            <a:tailEnd type="oval" w="med" len="med"/>
          </a:ln>
        </p:spPr>
      </p:cxn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6663" y="0"/>
            <a:ext cx="4090673" cy="5143500"/>
          </a:xfrm>
          <a:prstGeom prst="rect">
            <a:avLst/>
          </a:prstGeom>
        </p:spPr>
      </p:pic>
    </p:spTree>
    <p:extLst>
      <p:ext uri="{BB962C8B-B14F-4D97-AF65-F5344CB8AC3E}">
        <p14:creationId xmlns:p14="http://schemas.microsoft.com/office/powerpoint/2010/main" val="79381067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cxnSp>
        <p:nvCxnSpPr>
          <p:cNvPr id="137" name="Google Shape;137;p27"/>
          <p:cNvCxnSpPr/>
          <p:nvPr/>
        </p:nvCxnSpPr>
        <p:spPr>
          <a:xfrm>
            <a:off x="803794" y="1233924"/>
            <a:ext cx="0" cy="2474976"/>
          </a:xfrm>
          <a:prstGeom prst="straightConnector1">
            <a:avLst/>
          </a:prstGeom>
          <a:noFill/>
          <a:ln w="19050" cap="flat" cmpd="sng">
            <a:solidFill>
              <a:schemeClr val="lt2"/>
            </a:solidFill>
            <a:prstDash val="solid"/>
            <a:round/>
            <a:headEnd type="oval" w="med" len="med"/>
            <a:tailEnd type="oval" w="med" len="med"/>
          </a:ln>
        </p:spPr>
      </p:cxn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3986" y="0"/>
            <a:ext cx="3696027" cy="5143500"/>
          </a:xfrm>
          <a:prstGeom prst="rect">
            <a:avLst/>
          </a:prstGeom>
        </p:spPr>
      </p:pic>
    </p:spTree>
    <p:extLst>
      <p:ext uri="{BB962C8B-B14F-4D97-AF65-F5344CB8AC3E}">
        <p14:creationId xmlns:p14="http://schemas.microsoft.com/office/powerpoint/2010/main" val="336263640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cxnSp>
        <p:nvCxnSpPr>
          <p:cNvPr id="137" name="Google Shape;137;p27"/>
          <p:cNvCxnSpPr/>
          <p:nvPr/>
        </p:nvCxnSpPr>
        <p:spPr>
          <a:xfrm>
            <a:off x="803794" y="1233924"/>
            <a:ext cx="0" cy="2474976"/>
          </a:xfrm>
          <a:prstGeom prst="straightConnector1">
            <a:avLst/>
          </a:prstGeom>
          <a:noFill/>
          <a:ln w="19050" cap="flat" cmpd="sng">
            <a:solidFill>
              <a:schemeClr val="lt2"/>
            </a:solidFill>
            <a:prstDash val="solid"/>
            <a:round/>
            <a:headEnd type="oval" w="med" len="med"/>
            <a:tailEnd type="oval" w="med" len="med"/>
          </a:ln>
        </p:spPr>
      </p:cxn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1719" y="0"/>
            <a:ext cx="4500562" cy="5143500"/>
          </a:xfrm>
          <a:prstGeom prst="rect">
            <a:avLst/>
          </a:prstGeom>
        </p:spPr>
      </p:pic>
    </p:spTree>
    <p:extLst>
      <p:ext uri="{BB962C8B-B14F-4D97-AF65-F5344CB8AC3E}">
        <p14:creationId xmlns:p14="http://schemas.microsoft.com/office/powerpoint/2010/main" val="41801322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1500837" y="1719213"/>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smtClean="0"/>
              <a:t>INTRODUCTION</a:t>
            </a:r>
            <a:endParaRPr dirty="0"/>
          </a:p>
        </p:txBody>
      </p:sp>
      <p:sp>
        <p:nvSpPr>
          <p:cNvPr id="117" name="Google Shape;117;p26"/>
          <p:cNvSpPr txBox="1">
            <a:spLocks noGrp="1"/>
          </p:cNvSpPr>
          <p:nvPr>
            <p:ph type="title" idx="2"/>
          </p:nvPr>
        </p:nvSpPr>
        <p:spPr>
          <a:xfrm>
            <a:off x="4857887" y="1719213"/>
            <a:ext cx="3493841"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smtClean="0"/>
              <a:t>TECHNIQUES FOR DETECTIONG SOMNIFEROUS STATE</a:t>
            </a:r>
            <a:endParaRPr dirty="0"/>
          </a:p>
        </p:txBody>
      </p:sp>
      <p:sp>
        <p:nvSpPr>
          <p:cNvPr id="119" name="Google Shape;119;p26"/>
          <p:cNvSpPr txBox="1">
            <a:spLocks noGrp="1"/>
          </p:cNvSpPr>
          <p:nvPr>
            <p:ph type="title" idx="4"/>
          </p:nvPr>
        </p:nvSpPr>
        <p:spPr>
          <a:xfrm>
            <a:off x="2755838" y="3152878"/>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smtClean="0"/>
              <a:t>OBJECTIVE</a:t>
            </a:r>
            <a:endParaRPr dirty="0"/>
          </a:p>
        </p:txBody>
      </p:sp>
      <p:sp>
        <p:nvSpPr>
          <p:cNvPr id="121" name="Google Shape;121;p26"/>
          <p:cNvSpPr txBox="1">
            <a:spLocks noGrp="1"/>
          </p:cNvSpPr>
          <p:nvPr>
            <p:ph type="title" idx="6"/>
          </p:nvPr>
        </p:nvSpPr>
        <p:spPr>
          <a:xfrm>
            <a:off x="6113062" y="3173965"/>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smtClean="0"/>
              <a:t>LOCALIZATION OF FACE</a:t>
            </a:r>
            <a:endParaRPr dirty="0"/>
          </a:p>
        </p:txBody>
      </p:sp>
      <p:sp>
        <p:nvSpPr>
          <p:cNvPr id="123" name="Google Shape;123;p26"/>
          <p:cNvSpPr txBox="1">
            <a:spLocks noGrp="1"/>
          </p:cNvSpPr>
          <p:nvPr>
            <p:ph type="title" idx="8"/>
          </p:nvPr>
        </p:nvSpPr>
        <p:spPr>
          <a:xfrm>
            <a:off x="1959337" y="3164300"/>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24" name="Google Shape;124;p26"/>
          <p:cNvSpPr txBox="1">
            <a:spLocks noGrp="1"/>
          </p:cNvSpPr>
          <p:nvPr>
            <p:ph type="title" idx="9"/>
          </p:nvPr>
        </p:nvSpPr>
        <p:spPr>
          <a:xfrm>
            <a:off x="704337" y="1730350"/>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125" name="Google Shape;125;p26"/>
          <p:cNvSpPr txBox="1">
            <a:spLocks noGrp="1"/>
          </p:cNvSpPr>
          <p:nvPr>
            <p:ph type="title" idx="13"/>
          </p:nvPr>
        </p:nvSpPr>
        <p:spPr>
          <a:xfrm>
            <a:off x="5304000" y="3183632"/>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126" name="Google Shape;126;p26"/>
          <p:cNvSpPr txBox="1">
            <a:spLocks noGrp="1"/>
          </p:cNvSpPr>
          <p:nvPr>
            <p:ph type="title" idx="14"/>
          </p:nvPr>
        </p:nvSpPr>
        <p:spPr>
          <a:xfrm>
            <a:off x="4048912" y="1719213"/>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cxnSp>
        <p:nvCxnSpPr>
          <p:cNvPr id="127" name="Google Shape;127;p26"/>
          <p:cNvCxnSpPr/>
          <p:nvPr/>
        </p:nvCxnSpPr>
        <p:spPr>
          <a:xfrm>
            <a:off x="2635538" y="3069415"/>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28" name="Google Shape;128;p26"/>
          <p:cNvCxnSpPr/>
          <p:nvPr/>
        </p:nvCxnSpPr>
        <p:spPr>
          <a:xfrm>
            <a:off x="4725188" y="1620228"/>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29" name="Google Shape;129;p26"/>
          <p:cNvCxnSpPr/>
          <p:nvPr/>
        </p:nvCxnSpPr>
        <p:spPr>
          <a:xfrm>
            <a:off x="5980275" y="3069415"/>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30" name="Google Shape;130;p26"/>
          <p:cNvCxnSpPr/>
          <p:nvPr/>
        </p:nvCxnSpPr>
        <p:spPr>
          <a:xfrm>
            <a:off x="1380538" y="1620228"/>
            <a:ext cx="0" cy="63060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15"/>
                                        </p:tgtEl>
                                        <p:attrNameLst>
                                          <p:attrName>style.visibility</p:attrName>
                                        </p:attrNameLst>
                                      </p:cBhvr>
                                      <p:to>
                                        <p:strVal val="visible"/>
                                      </p:to>
                                    </p:set>
                                    <p:anim calcmode="lin" valueType="num">
                                      <p:cBhvr>
                                        <p:cTn id="7" dur="1000" fill="hold"/>
                                        <p:tgtEl>
                                          <p:spTgt spid="115"/>
                                        </p:tgtEl>
                                        <p:attrNameLst>
                                          <p:attrName>ppt_w</p:attrName>
                                        </p:attrNameLst>
                                      </p:cBhvr>
                                      <p:tavLst>
                                        <p:tav tm="0">
                                          <p:val>
                                            <p:fltVal val="0"/>
                                          </p:val>
                                        </p:tav>
                                        <p:tav tm="100000">
                                          <p:val>
                                            <p:strVal val="#ppt_w"/>
                                          </p:val>
                                        </p:tav>
                                      </p:tavLst>
                                    </p:anim>
                                    <p:anim calcmode="lin" valueType="num">
                                      <p:cBhvr>
                                        <p:cTn id="8" dur="1000" fill="hold"/>
                                        <p:tgtEl>
                                          <p:spTgt spid="115"/>
                                        </p:tgtEl>
                                        <p:attrNameLst>
                                          <p:attrName>ppt_h</p:attrName>
                                        </p:attrNameLst>
                                      </p:cBhvr>
                                      <p:tavLst>
                                        <p:tav tm="0">
                                          <p:val>
                                            <p:fltVal val="0"/>
                                          </p:val>
                                        </p:tav>
                                        <p:tav tm="100000">
                                          <p:val>
                                            <p:strVal val="#ppt_h"/>
                                          </p:val>
                                        </p:tav>
                                      </p:tavLst>
                                    </p:anim>
                                    <p:anim calcmode="lin" valueType="num">
                                      <p:cBhvr>
                                        <p:cTn id="9" dur="1000" fill="hold"/>
                                        <p:tgtEl>
                                          <p:spTgt spid="115"/>
                                        </p:tgtEl>
                                        <p:attrNameLst>
                                          <p:attrName>style.rotation</p:attrName>
                                        </p:attrNameLst>
                                      </p:cBhvr>
                                      <p:tavLst>
                                        <p:tav tm="0">
                                          <p:val>
                                            <p:fltVal val="90"/>
                                          </p:val>
                                        </p:tav>
                                        <p:tav tm="100000">
                                          <p:val>
                                            <p:fltVal val="0"/>
                                          </p:val>
                                        </p:tav>
                                      </p:tavLst>
                                    </p:anim>
                                    <p:animEffect transition="in" filter="fade">
                                      <p:cBhvr>
                                        <p:cTn id="10" dur="1000"/>
                                        <p:tgtEl>
                                          <p:spTgt spid="115"/>
                                        </p:tgtEl>
                                      </p:cBhvr>
                                    </p:animEffect>
                                  </p:childTnLst>
                                </p:cTn>
                              </p:par>
                              <p:par>
                                <p:cTn id="11" presetID="31" presetClass="entr" presetSubtype="0" fill="hold" nodeType="withEffect">
                                  <p:stCondLst>
                                    <p:cond delay="0"/>
                                  </p:stCondLst>
                                  <p:childTnLst>
                                    <p:set>
                                      <p:cBhvr>
                                        <p:cTn id="12" dur="1" fill="hold">
                                          <p:stCondLst>
                                            <p:cond delay="0"/>
                                          </p:stCondLst>
                                        </p:cTn>
                                        <p:tgtEl>
                                          <p:spTgt spid="130"/>
                                        </p:tgtEl>
                                        <p:attrNameLst>
                                          <p:attrName>style.visibility</p:attrName>
                                        </p:attrNameLst>
                                      </p:cBhvr>
                                      <p:to>
                                        <p:strVal val="visible"/>
                                      </p:to>
                                    </p:set>
                                    <p:anim calcmode="lin" valueType="num">
                                      <p:cBhvr>
                                        <p:cTn id="13" dur="1000" fill="hold"/>
                                        <p:tgtEl>
                                          <p:spTgt spid="130"/>
                                        </p:tgtEl>
                                        <p:attrNameLst>
                                          <p:attrName>ppt_w</p:attrName>
                                        </p:attrNameLst>
                                      </p:cBhvr>
                                      <p:tavLst>
                                        <p:tav tm="0">
                                          <p:val>
                                            <p:fltVal val="0"/>
                                          </p:val>
                                        </p:tav>
                                        <p:tav tm="100000">
                                          <p:val>
                                            <p:strVal val="#ppt_w"/>
                                          </p:val>
                                        </p:tav>
                                      </p:tavLst>
                                    </p:anim>
                                    <p:anim calcmode="lin" valueType="num">
                                      <p:cBhvr>
                                        <p:cTn id="14" dur="1000" fill="hold"/>
                                        <p:tgtEl>
                                          <p:spTgt spid="130"/>
                                        </p:tgtEl>
                                        <p:attrNameLst>
                                          <p:attrName>ppt_h</p:attrName>
                                        </p:attrNameLst>
                                      </p:cBhvr>
                                      <p:tavLst>
                                        <p:tav tm="0">
                                          <p:val>
                                            <p:fltVal val="0"/>
                                          </p:val>
                                        </p:tav>
                                        <p:tav tm="100000">
                                          <p:val>
                                            <p:strVal val="#ppt_h"/>
                                          </p:val>
                                        </p:tav>
                                      </p:tavLst>
                                    </p:anim>
                                    <p:anim calcmode="lin" valueType="num">
                                      <p:cBhvr>
                                        <p:cTn id="15" dur="1000" fill="hold"/>
                                        <p:tgtEl>
                                          <p:spTgt spid="130"/>
                                        </p:tgtEl>
                                        <p:attrNameLst>
                                          <p:attrName>style.rotation</p:attrName>
                                        </p:attrNameLst>
                                      </p:cBhvr>
                                      <p:tavLst>
                                        <p:tav tm="0">
                                          <p:val>
                                            <p:fltVal val="90"/>
                                          </p:val>
                                        </p:tav>
                                        <p:tav tm="100000">
                                          <p:val>
                                            <p:fltVal val="0"/>
                                          </p:val>
                                        </p:tav>
                                      </p:tavLst>
                                    </p:anim>
                                    <p:animEffect transition="in" filter="fade">
                                      <p:cBhvr>
                                        <p:cTn id="16" dur="1000"/>
                                        <p:tgtEl>
                                          <p:spTgt spid="130"/>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24"/>
                                        </p:tgtEl>
                                        <p:attrNameLst>
                                          <p:attrName>style.visibility</p:attrName>
                                        </p:attrNameLst>
                                      </p:cBhvr>
                                      <p:to>
                                        <p:strVal val="visible"/>
                                      </p:to>
                                    </p:set>
                                    <p:anim calcmode="lin" valueType="num">
                                      <p:cBhvr>
                                        <p:cTn id="19" dur="1000" fill="hold"/>
                                        <p:tgtEl>
                                          <p:spTgt spid="124"/>
                                        </p:tgtEl>
                                        <p:attrNameLst>
                                          <p:attrName>ppt_w</p:attrName>
                                        </p:attrNameLst>
                                      </p:cBhvr>
                                      <p:tavLst>
                                        <p:tav tm="0">
                                          <p:val>
                                            <p:fltVal val="0"/>
                                          </p:val>
                                        </p:tav>
                                        <p:tav tm="100000">
                                          <p:val>
                                            <p:strVal val="#ppt_w"/>
                                          </p:val>
                                        </p:tav>
                                      </p:tavLst>
                                    </p:anim>
                                    <p:anim calcmode="lin" valueType="num">
                                      <p:cBhvr>
                                        <p:cTn id="20" dur="1000" fill="hold"/>
                                        <p:tgtEl>
                                          <p:spTgt spid="124"/>
                                        </p:tgtEl>
                                        <p:attrNameLst>
                                          <p:attrName>ppt_h</p:attrName>
                                        </p:attrNameLst>
                                      </p:cBhvr>
                                      <p:tavLst>
                                        <p:tav tm="0">
                                          <p:val>
                                            <p:fltVal val="0"/>
                                          </p:val>
                                        </p:tav>
                                        <p:tav tm="100000">
                                          <p:val>
                                            <p:strVal val="#ppt_h"/>
                                          </p:val>
                                        </p:tav>
                                      </p:tavLst>
                                    </p:anim>
                                    <p:anim calcmode="lin" valueType="num">
                                      <p:cBhvr>
                                        <p:cTn id="21" dur="1000" fill="hold"/>
                                        <p:tgtEl>
                                          <p:spTgt spid="124"/>
                                        </p:tgtEl>
                                        <p:attrNameLst>
                                          <p:attrName>style.rotation</p:attrName>
                                        </p:attrNameLst>
                                      </p:cBhvr>
                                      <p:tavLst>
                                        <p:tav tm="0">
                                          <p:val>
                                            <p:fltVal val="90"/>
                                          </p:val>
                                        </p:tav>
                                        <p:tav tm="100000">
                                          <p:val>
                                            <p:fltVal val="0"/>
                                          </p:val>
                                        </p:tav>
                                      </p:tavLst>
                                    </p:anim>
                                    <p:animEffect transition="in" filter="fade">
                                      <p:cBhvr>
                                        <p:cTn id="22" dur="1000"/>
                                        <p:tgtEl>
                                          <p:spTgt spid="124"/>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123"/>
                                        </p:tgtEl>
                                        <p:attrNameLst>
                                          <p:attrName>style.visibility</p:attrName>
                                        </p:attrNameLst>
                                      </p:cBhvr>
                                      <p:to>
                                        <p:strVal val="visible"/>
                                      </p:to>
                                    </p:set>
                                    <p:anim calcmode="lin" valueType="num">
                                      <p:cBhvr>
                                        <p:cTn id="25" dur="1000" fill="hold"/>
                                        <p:tgtEl>
                                          <p:spTgt spid="123"/>
                                        </p:tgtEl>
                                        <p:attrNameLst>
                                          <p:attrName>ppt_w</p:attrName>
                                        </p:attrNameLst>
                                      </p:cBhvr>
                                      <p:tavLst>
                                        <p:tav tm="0">
                                          <p:val>
                                            <p:fltVal val="0"/>
                                          </p:val>
                                        </p:tav>
                                        <p:tav tm="100000">
                                          <p:val>
                                            <p:strVal val="#ppt_w"/>
                                          </p:val>
                                        </p:tav>
                                      </p:tavLst>
                                    </p:anim>
                                    <p:anim calcmode="lin" valueType="num">
                                      <p:cBhvr>
                                        <p:cTn id="26" dur="1000" fill="hold"/>
                                        <p:tgtEl>
                                          <p:spTgt spid="123"/>
                                        </p:tgtEl>
                                        <p:attrNameLst>
                                          <p:attrName>ppt_h</p:attrName>
                                        </p:attrNameLst>
                                      </p:cBhvr>
                                      <p:tavLst>
                                        <p:tav tm="0">
                                          <p:val>
                                            <p:fltVal val="0"/>
                                          </p:val>
                                        </p:tav>
                                        <p:tav tm="100000">
                                          <p:val>
                                            <p:strVal val="#ppt_h"/>
                                          </p:val>
                                        </p:tav>
                                      </p:tavLst>
                                    </p:anim>
                                    <p:anim calcmode="lin" valueType="num">
                                      <p:cBhvr>
                                        <p:cTn id="27" dur="1000" fill="hold"/>
                                        <p:tgtEl>
                                          <p:spTgt spid="123"/>
                                        </p:tgtEl>
                                        <p:attrNameLst>
                                          <p:attrName>style.rotation</p:attrName>
                                        </p:attrNameLst>
                                      </p:cBhvr>
                                      <p:tavLst>
                                        <p:tav tm="0">
                                          <p:val>
                                            <p:fltVal val="90"/>
                                          </p:val>
                                        </p:tav>
                                        <p:tav tm="100000">
                                          <p:val>
                                            <p:fltVal val="0"/>
                                          </p:val>
                                        </p:tav>
                                      </p:tavLst>
                                    </p:anim>
                                    <p:animEffect transition="in" filter="fade">
                                      <p:cBhvr>
                                        <p:cTn id="28" dur="1000"/>
                                        <p:tgtEl>
                                          <p:spTgt spid="123"/>
                                        </p:tgtEl>
                                      </p:cBhvr>
                                    </p:animEffect>
                                  </p:childTnLst>
                                </p:cTn>
                              </p:par>
                              <p:par>
                                <p:cTn id="29" presetID="31" presetClass="entr" presetSubtype="0" fill="hold" nodeType="withEffect">
                                  <p:stCondLst>
                                    <p:cond delay="0"/>
                                  </p:stCondLst>
                                  <p:childTnLst>
                                    <p:set>
                                      <p:cBhvr>
                                        <p:cTn id="30" dur="1" fill="hold">
                                          <p:stCondLst>
                                            <p:cond delay="0"/>
                                          </p:stCondLst>
                                        </p:cTn>
                                        <p:tgtEl>
                                          <p:spTgt spid="127"/>
                                        </p:tgtEl>
                                        <p:attrNameLst>
                                          <p:attrName>style.visibility</p:attrName>
                                        </p:attrNameLst>
                                      </p:cBhvr>
                                      <p:to>
                                        <p:strVal val="visible"/>
                                      </p:to>
                                    </p:set>
                                    <p:anim calcmode="lin" valueType="num">
                                      <p:cBhvr>
                                        <p:cTn id="31" dur="1000" fill="hold"/>
                                        <p:tgtEl>
                                          <p:spTgt spid="127"/>
                                        </p:tgtEl>
                                        <p:attrNameLst>
                                          <p:attrName>ppt_w</p:attrName>
                                        </p:attrNameLst>
                                      </p:cBhvr>
                                      <p:tavLst>
                                        <p:tav tm="0">
                                          <p:val>
                                            <p:fltVal val="0"/>
                                          </p:val>
                                        </p:tav>
                                        <p:tav tm="100000">
                                          <p:val>
                                            <p:strVal val="#ppt_w"/>
                                          </p:val>
                                        </p:tav>
                                      </p:tavLst>
                                    </p:anim>
                                    <p:anim calcmode="lin" valueType="num">
                                      <p:cBhvr>
                                        <p:cTn id="32" dur="1000" fill="hold"/>
                                        <p:tgtEl>
                                          <p:spTgt spid="127"/>
                                        </p:tgtEl>
                                        <p:attrNameLst>
                                          <p:attrName>ppt_h</p:attrName>
                                        </p:attrNameLst>
                                      </p:cBhvr>
                                      <p:tavLst>
                                        <p:tav tm="0">
                                          <p:val>
                                            <p:fltVal val="0"/>
                                          </p:val>
                                        </p:tav>
                                        <p:tav tm="100000">
                                          <p:val>
                                            <p:strVal val="#ppt_h"/>
                                          </p:val>
                                        </p:tav>
                                      </p:tavLst>
                                    </p:anim>
                                    <p:anim calcmode="lin" valueType="num">
                                      <p:cBhvr>
                                        <p:cTn id="33" dur="1000" fill="hold"/>
                                        <p:tgtEl>
                                          <p:spTgt spid="127"/>
                                        </p:tgtEl>
                                        <p:attrNameLst>
                                          <p:attrName>style.rotation</p:attrName>
                                        </p:attrNameLst>
                                      </p:cBhvr>
                                      <p:tavLst>
                                        <p:tav tm="0">
                                          <p:val>
                                            <p:fltVal val="90"/>
                                          </p:val>
                                        </p:tav>
                                        <p:tav tm="100000">
                                          <p:val>
                                            <p:fltVal val="0"/>
                                          </p:val>
                                        </p:tav>
                                      </p:tavLst>
                                    </p:anim>
                                    <p:animEffect transition="in" filter="fade">
                                      <p:cBhvr>
                                        <p:cTn id="34" dur="1000"/>
                                        <p:tgtEl>
                                          <p:spTgt spid="127"/>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19"/>
                                        </p:tgtEl>
                                        <p:attrNameLst>
                                          <p:attrName>style.visibility</p:attrName>
                                        </p:attrNameLst>
                                      </p:cBhvr>
                                      <p:to>
                                        <p:strVal val="visible"/>
                                      </p:to>
                                    </p:set>
                                    <p:anim calcmode="lin" valueType="num">
                                      <p:cBhvr>
                                        <p:cTn id="37" dur="1000" fill="hold"/>
                                        <p:tgtEl>
                                          <p:spTgt spid="119"/>
                                        </p:tgtEl>
                                        <p:attrNameLst>
                                          <p:attrName>ppt_w</p:attrName>
                                        </p:attrNameLst>
                                      </p:cBhvr>
                                      <p:tavLst>
                                        <p:tav tm="0">
                                          <p:val>
                                            <p:fltVal val="0"/>
                                          </p:val>
                                        </p:tav>
                                        <p:tav tm="100000">
                                          <p:val>
                                            <p:strVal val="#ppt_w"/>
                                          </p:val>
                                        </p:tav>
                                      </p:tavLst>
                                    </p:anim>
                                    <p:anim calcmode="lin" valueType="num">
                                      <p:cBhvr>
                                        <p:cTn id="38" dur="1000" fill="hold"/>
                                        <p:tgtEl>
                                          <p:spTgt spid="119"/>
                                        </p:tgtEl>
                                        <p:attrNameLst>
                                          <p:attrName>ppt_h</p:attrName>
                                        </p:attrNameLst>
                                      </p:cBhvr>
                                      <p:tavLst>
                                        <p:tav tm="0">
                                          <p:val>
                                            <p:fltVal val="0"/>
                                          </p:val>
                                        </p:tav>
                                        <p:tav tm="100000">
                                          <p:val>
                                            <p:strVal val="#ppt_h"/>
                                          </p:val>
                                        </p:tav>
                                      </p:tavLst>
                                    </p:anim>
                                    <p:anim calcmode="lin" valueType="num">
                                      <p:cBhvr>
                                        <p:cTn id="39" dur="1000" fill="hold"/>
                                        <p:tgtEl>
                                          <p:spTgt spid="119"/>
                                        </p:tgtEl>
                                        <p:attrNameLst>
                                          <p:attrName>style.rotation</p:attrName>
                                        </p:attrNameLst>
                                      </p:cBhvr>
                                      <p:tavLst>
                                        <p:tav tm="0">
                                          <p:val>
                                            <p:fltVal val="90"/>
                                          </p:val>
                                        </p:tav>
                                        <p:tav tm="100000">
                                          <p:val>
                                            <p:fltVal val="0"/>
                                          </p:val>
                                        </p:tav>
                                      </p:tavLst>
                                    </p:anim>
                                    <p:animEffect transition="in" filter="fade">
                                      <p:cBhvr>
                                        <p:cTn id="40" dur="1000"/>
                                        <p:tgtEl>
                                          <p:spTgt spid="119"/>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117"/>
                                        </p:tgtEl>
                                        <p:attrNameLst>
                                          <p:attrName>style.visibility</p:attrName>
                                        </p:attrNameLst>
                                      </p:cBhvr>
                                      <p:to>
                                        <p:strVal val="visible"/>
                                      </p:to>
                                    </p:set>
                                    <p:anim calcmode="lin" valueType="num">
                                      <p:cBhvr>
                                        <p:cTn id="43" dur="1000" fill="hold"/>
                                        <p:tgtEl>
                                          <p:spTgt spid="117"/>
                                        </p:tgtEl>
                                        <p:attrNameLst>
                                          <p:attrName>ppt_w</p:attrName>
                                        </p:attrNameLst>
                                      </p:cBhvr>
                                      <p:tavLst>
                                        <p:tav tm="0">
                                          <p:val>
                                            <p:fltVal val="0"/>
                                          </p:val>
                                        </p:tav>
                                        <p:tav tm="100000">
                                          <p:val>
                                            <p:strVal val="#ppt_w"/>
                                          </p:val>
                                        </p:tav>
                                      </p:tavLst>
                                    </p:anim>
                                    <p:anim calcmode="lin" valueType="num">
                                      <p:cBhvr>
                                        <p:cTn id="44" dur="1000" fill="hold"/>
                                        <p:tgtEl>
                                          <p:spTgt spid="117"/>
                                        </p:tgtEl>
                                        <p:attrNameLst>
                                          <p:attrName>ppt_h</p:attrName>
                                        </p:attrNameLst>
                                      </p:cBhvr>
                                      <p:tavLst>
                                        <p:tav tm="0">
                                          <p:val>
                                            <p:fltVal val="0"/>
                                          </p:val>
                                        </p:tav>
                                        <p:tav tm="100000">
                                          <p:val>
                                            <p:strVal val="#ppt_h"/>
                                          </p:val>
                                        </p:tav>
                                      </p:tavLst>
                                    </p:anim>
                                    <p:anim calcmode="lin" valueType="num">
                                      <p:cBhvr>
                                        <p:cTn id="45" dur="1000" fill="hold"/>
                                        <p:tgtEl>
                                          <p:spTgt spid="117"/>
                                        </p:tgtEl>
                                        <p:attrNameLst>
                                          <p:attrName>style.rotation</p:attrName>
                                        </p:attrNameLst>
                                      </p:cBhvr>
                                      <p:tavLst>
                                        <p:tav tm="0">
                                          <p:val>
                                            <p:fltVal val="90"/>
                                          </p:val>
                                        </p:tav>
                                        <p:tav tm="100000">
                                          <p:val>
                                            <p:fltVal val="0"/>
                                          </p:val>
                                        </p:tav>
                                      </p:tavLst>
                                    </p:anim>
                                    <p:animEffect transition="in" filter="fade">
                                      <p:cBhvr>
                                        <p:cTn id="46" dur="1000"/>
                                        <p:tgtEl>
                                          <p:spTgt spid="117"/>
                                        </p:tgtEl>
                                      </p:cBhvr>
                                    </p:animEffect>
                                  </p:childTnLst>
                                </p:cTn>
                              </p:par>
                              <p:par>
                                <p:cTn id="47" presetID="31" presetClass="entr" presetSubtype="0" fill="hold" nodeType="withEffect">
                                  <p:stCondLst>
                                    <p:cond delay="0"/>
                                  </p:stCondLst>
                                  <p:childTnLst>
                                    <p:set>
                                      <p:cBhvr>
                                        <p:cTn id="48" dur="1" fill="hold">
                                          <p:stCondLst>
                                            <p:cond delay="0"/>
                                          </p:stCondLst>
                                        </p:cTn>
                                        <p:tgtEl>
                                          <p:spTgt spid="128"/>
                                        </p:tgtEl>
                                        <p:attrNameLst>
                                          <p:attrName>style.visibility</p:attrName>
                                        </p:attrNameLst>
                                      </p:cBhvr>
                                      <p:to>
                                        <p:strVal val="visible"/>
                                      </p:to>
                                    </p:set>
                                    <p:anim calcmode="lin" valueType="num">
                                      <p:cBhvr>
                                        <p:cTn id="49" dur="1000" fill="hold"/>
                                        <p:tgtEl>
                                          <p:spTgt spid="128"/>
                                        </p:tgtEl>
                                        <p:attrNameLst>
                                          <p:attrName>ppt_w</p:attrName>
                                        </p:attrNameLst>
                                      </p:cBhvr>
                                      <p:tavLst>
                                        <p:tav tm="0">
                                          <p:val>
                                            <p:fltVal val="0"/>
                                          </p:val>
                                        </p:tav>
                                        <p:tav tm="100000">
                                          <p:val>
                                            <p:strVal val="#ppt_w"/>
                                          </p:val>
                                        </p:tav>
                                      </p:tavLst>
                                    </p:anim>
                                    <p:anim calcmode="lin" valueType="num">
                                      <p:cBhvr>
                                        <p:cTn id="50" dur="1000" fill="hold"/>
                                        <p:tgtEl>
                                          <p:spTgt spid="128"/>
                                        </p:tgtEl>
                                        <p:attrNameLst>
                                          <p:attrName>ppt_h</p:attrName>
                                        </p:attrNameLst>
                                      </p:cBhvr>
                                      <p:tavLst>
                                        <p:tav tm="0">
                                          <p:val>
                                            <p:fltVal val="0"/>
                                          </p:val>
                                        </p:tav>
                                        <p:tav tm="100000">
                                          <p:val>
                                            <p:strVal val="#ppt_h"/>
                                          </p:val>
                                        </p:tav>
                                      </p:tavLst>
                                    </p:anim>
                                    <p:anim calcmode="lin" valueType="num">
                                      <p:cBhvr>
                                        <p:cTn id="51" dur="1000" fill="hold"/>
                                        <p:tgtEl>
                                          <p:spTgt spid="128"/>
                                        </p:tgtEl>
                                        <p:attrNameLst>
                                          <p:attrName>style.rotation</p:attrName>
                                        </p:attrNameLst>
                                      </p:cBhvr>
                                      <p:tavLst>
                                        <p:tav tm="0">
                                          <p:val>
                                            <p:fltVal val="90"/>
                                          </p:val>
                                        </p:tav>
                                        <p:tav tm="100000">
                                          <p:val>
                                            <p:fltVal val="0"/>
                                          </p:val>
                                        </p:tav>
                                      </p:tavLst>
                                    </p:anim>
                                    <p:animEffect transition="in" filter="fade">
                                      <p:cBhvr>
                                        <p:cTn id="52" dur="1000"/>
                                        <p:tgtEl>
                                          <p:spTgt spid="128"/>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126"/>
                                        </p:tgtEl>
                                        <p:attrNameLst>
                                          <p:attrName>style.visibility</p:attrName>
                                        </p:attrNameLst>
                                      </p:cBhvr>
                                      <p:to>
                                        <p:strVal val="visible"/>
                                      </p:to>
                                    </p:set>
                                    <p:anim calcmode="lin" valueType="num">
                                      <p:cBhvr>
                                        <p:cTn id="55" dur="1000" fill="hold"/>
                                        <p:tgtEl>
                                          <p:spTgt spid="126"/>
                                        </p:tgtEl>
                                        <p:attrNameLst>
                                          <p:attrName>ppt_w</p:attrName>
                                        </p:attrNameLst>
                                      </p:cBhvr>
                                      <p:tavLst>
                                        <p:tav tm="0">
                                          <p:val>
                                            <p:fltVal val="0"/>
                                          </p:val>
                                        </p:tav>
                                        <p:tav tm="100000">
                                          <p:val>
                                            <p:strVal val="#ppt_w"/>
                                          </p:val>
                                        </p:tav>
                                      </p:tavLst>
                                    </p:anim>
                                    <p:anim calcmode="lin" valueType="num">
                                      <p:cBhvr>
                                        <p:cTn id="56" dur="1000" fill="hold"/>
                                        <p:tgtEl>
                                          <p:spTgt spid="126"/>
                                        </p:tgtEl>
                                        <p:attrNameLst>
                                          <p:attrName>ppt_h</p:attrName>
                                        </p:attrNameLst>
                                      </p:cBhvr>
                                      <p:tavLst>
                                        <p:tav tm="0">
                                          <p:val>
                                            <p:fltVal val="0"/>
                                          </p:val>
                                        </p:tav>
                                        <p:tav tm="100000">
                                          <p:val>
                                            <p:strVal val="#ppt_h"/>
                                          </p:val>
                                        </p:tav>
                                      </p:tavLst>
                                    </p:anim>
                                    <p:anim calcmode="lin" valueType="num">
                                      <p:cBhvr>
                                        <p:cTn id="57" dur="1000" fill="hold"/>
                                        <p:tgtEl>
                                          <p:spTgt spid="126"/>
                                        </p:tgtEl>
                                        <p:attrNameLst>
                                          <p:attrName>style.rotation</p:attrName>
                                        </p:attrNameLst>
                                      </p:cBhvr>
                                      <p:tavLst>
                                        <p:tav tm="0">
                                          <p:val>
                                            <p:fltVal val="90"/>
                                          </p:val>
                                        </p:tav>
                                        <p:tav tm="100000">
                                          <p:val>
                                            <p:fltVal val="0"/>
                                          </p:val>
                                        </p:tav>
                                      </p:tavLst>
                                    </p:anim>
                                    <p:animEffect transition="in" filter="fade">
                                      <p:cBhvr>
                                        <p:cTn id="58" dur="1000"/>
                                        <p:tgtEl>
                                          <p:spTgt spid="126"/>
                                        </p:tgtEl>
                                      </p:cBhvr>
                                    </p:animEffect>
                                  </p:childTnLst>
                                </p:cTn>
                              </p:par>
                              <p:par>
                                <p:cTn id="59" presetID="31" presetClass="entr" presetSubtype="0" fill="hold" grpId="0" nodeType="withEffect">
                                  <p:stCondLst>
                                    <p:cond delay="0"/>
                                  </p:stCondLst>
                                  <p:childTnLst>
                                    <p:set>
                                      <p:cBhvr>
                                        <p:cTn id="60" dur="1" fill="hold">
                                          <p:stCondLst>
                                            <p:cond delay="0"/>
                                          </p:stCondLst>
                                        </p:cTn>
                                        <p:tgtEl>
                                          <p:spTgt spid="121"/>
                                        </p:tgtEl>
                                        <p:attrNameLst>
                                          <p:attrName>style.visibility</p:attrName>
                                        </p:attrNameLst>
                                      </p:cBhvr>
                                      <p:to>
                                        <p:strVal val="visible"/>
                                      </p:to>
                                    </p:set>
                                    <p:anim calcmode="lin" valueType="num">
                                      <p:cBhvr>
                                        <p:cTn id="61" dur="1000" fill="hold"/>
                                        <p:tgtEl>
                                          <p:spTgt spid="121"/>
                                        </p:tgtEl>
                                        <p:attrNameLst>
                                          <p:attrName>ppt_w</p:attrName>
                                        </p:attrNameLst>
                                      </p:cBhvr>
                                      <p:tavLst>
                                        <p:tav tm="0">
                                          <p:val>
                                            <p:fltVal val="0"/>
                                          </p:val>
                                        </p:tav>
                                        <p:tav tm="100000">
                                          <p:val>
                                            <p:strVal val="#ppt_w"/>
                                          </p:val>
                                        </p:tav>
                                      </p:tavLst>
                                    </p:anim>
                                    <p:anim calcmode="lin" valueType="num">
                                      <p:cBhvr>
                                        <p:cTn id="62" dur="1000" fill="hold"/>
                                        <p:tgtEl>
                                          <p:spTgt spid="121"/>
                                        </p:tgtEl>
                                        <p:attrNameLst>
                                          <p:attrName>ppt_h</p:attrName>
                                        </p:attrNameLst>
                                      </p:cBhvr>
                                      <p:tavLst>
                                        <p:tav tm="0">
                                          <p:val>
                                            <p:fltVal val="0"/>
                                          </p:val>
                                        </p:tav>
                                        <p:tav tm="100000">
                                          <p:val>
                                            <p:strVal val="#ppt_h"/>
                                          </p:val>
                                        </p:tav>
                                      </p:tavLst>
                                    </p:anim>
                                    <p:anim calcmode="lin" valueType="num">
                                      <p:cBhvr>
                                        <p:cTn id="63" dur="1000" fill="hold"/>
                                        <p:tgtEl>
                                          <p:spTgt spid="121"/>
                                        </p:tgtEl>
                                        <p:attrNameLst>
                                          <p:attrName>style.rotation</p:attrName>
                                        </p:attrNameLst>
                                      </p:cBhvr>
                                      <p:tavLst>
                                        <p:tav tm="0">
                                          <p:val>
                                            <p:fltVal val="90"/>
                                          </p:val>
                                        </p:tav>
                                        <p:tav tm="100000">
                                          <p:val>
                                            <p:fltVal val="0"/>
                                          </p:val>
                                        </p:tav>
                                      </p:tavLst>
                                    </p:anim>
                                    <p:animEffect transition="in" filter="fade">
                                      <p:cBhvr>
                                        <p:cTn id="64" dur="1000"/>
                                        <p:tgtEl>
                                          <p:spTgt spid="121"/>
                                        </p:tgtEl>
                                      </p:cBhvr>
                                    </p:animEffect>
                                  </p:childTnLst>
                                </p:cTn>
                              </p:par>
                              <p:par>
                                <p:cTn id="65" presetID="31" presetClass="entr" presetSubtype="0" fill="hold" grpId="0" nodeType="withEffect">
                                  <p:stCondLst>
                                    <p:cond delay="0"/>
                                  </p:stCondLst>
                                  <p:childTnLst>
                                    <p:set>
                                      <p:cBhvr>
                                        <p:cTn id="66" dur="1" fill="hold">
                                          <p:stCondLst>
                                            <p:cond delay="0"/>
                                          </p:stCondLst>
                                        </p:cTn>
                                        <p:tgtEl>
                                          <p:spTgt spid="125"/>
                                        </p:tgtEl>
                                        <p:attrNameLst>
                                          <p:attrName>style.visibility</p:attrName>
                                        </p:attrNameLst>
                                      </p:cBhvr>
                                      <p:to>
                                        <p:strVal val="visible"/>
                                      </p:to>
                                    </p:set>
                                    <p:anim calcmode="lin" valueType="num">
                                      <p:cBhvr>
                                        <p:cTn id="67" dur="1000" fill="hold"/>
                                        <p:tgtEl>
                                          <p:spTgt spid="125"/>
                                        </p:tgtEl>
                                        <p:attrNameLst>
                                          <p:attrName>ppt_w</p:attrName>
                                        </p:attrNameLst>
                                      </p:cBhvr>
                                      <p:tavLst>
                                        <p:tav tm="0">
                                          <p:val>
                                            <p:fltVal val="0"/>
                                          </p:val>
                                        </p:tav>
                                        <p:tav tm="100000">
                                          <p:val>
                                            <p:strVal val="#ppt_w"/>
                                          </p:val>
                                        </p:tav>
                                      </p:tavLst>
                                    </p:anim>
                                    <p:anim calcmode="lin" valueType="num">
                                      <p:cBhvr>
                                        <p:cTn id="68" dur="1000" fill="hold"/>
                                        <p:tgtEl>
                                          <p:spTgt spid="125"/>
                                        </p:tgtEl>
                                        <p:attrNameLst>
                                          <p:attrName>ppt_h</p:attrName>
                                        </p:attrNameLst>
                                      </p:cBhvr>
                                      <p:tavLst>
                                        <p:tav tm="0">
                                          <p:val>
                                            <p:fltVal val="0"/>
                                          </p:val>
                                        </p:tav>
                                        <p:tav tm="100000">
                                          <p:val>
                                            <p:strVal val="#ppt_h"/>
                                          </p:val>
                                        </p:tav>
                                      </p:tavLst>
                                    </p:anim>
                                    <p:anim calcmode="lin" valueType="num">
                                      <p:cBhvr>
                                        <p:cTn id="69" dur="1000" fill="hold"/>
                                        <p:tgtEl>
                                          <p:spTgt spid="125"/>
                                        </p:tgtEl>
                                        <p:attrNameLst>
                                          <p:attrName>style.rotation</p:attrName>
                                        </p:attrNameLst>
                                      </p:cBhvr>
                                      <p:tavLst>
                                        <p:tav tm="0">
                                          <p:val>
                                            <p:fltVal val="90"/>
                                          </p:val>
                                        </p:tav>
                                        <p:tav tm="100000">
                                          <p:val>
                                            <p:fltVal val="0"/>
                                          </p:val>
                                        </p:tav>
                                      </p:tavLst>
                                    </p:anim>
                                    <p:animEffect transition="in" filter="fade">
                                      <p:cBhvr>
                                        <p:cTn id="70" dur="1000"/>
                                        <p:tgtEl>
                                          <p:spTgt spid="125"/>
                                        </p:tgtEl>
                                      </p:cBhvr>
                                    </p:animEffect>
                                  </p:childTnLst>
                                </p:cTn>
                              </p:par>
                              <p:par>
                                <p:cTn id="71" presetID="31" presetClass="entr" presetSubtype="0" fill="hold" nodeType="withEffect">
                                  <p:stCondLst>
                                    <p:cond delay="0"/>
                                  </p:stCondLst>
                                  <p:childTnLst>
                                    <p:set>
                                      <p:cBhvr>
                                        <p:cTn id="72" dur="1" fill="hold">
                                          <p:stCondLst>
                                            <p:cond delay="0"/>
                                          </p:stCondLst>
                                        </p:cTn>
                                        <p:tgtEl>
                                          <p:spTgt spid="129"/>
                                        </p:tgtEl>
                                        <p:attrNameLst>
                                          <p:attrName>style.visibility</p:attrName>
                                        </p:attrNameLst>
                                      </p:cBhvr>
                                      <p:to>
                                        <p:strVal val="visible"/>
                                      </p:to>
                                    </p:set>
                                    <p:anim calcmode="lin" valueType="num">
                                      <p:cBhvr>
                                        <p:cTn id="73" dur="1000" fill="hold"/>
                                        <p:tgtEl>
                                          <p:spTgt spid="129"/>
                                        </p:tgtEl>
                                        <p:attrNameLst>
                                          <p:attrName>ppt_w</p:attrName>
                                        </p:attrNameLst>
                                      </p:cBhvr>
                                      <p:tavLst>
                                        <p:tav tm="0">
                                          <p:val>
                                            <p:fltVal val="0"/>
                                          </p:val>
                                        </p:tav>
                                        <p:tav tm="100000">
                                          <p:val>
                                            <p:strVal val="#ppt_w"/>
                                          </p:val>
                                        </p:tav>
                                      </p:tavLst>
                                    </p:anim>
                                    <p:anim calcmode="lin" valueType="num">
                                      <p:cBhvr>
                                        <p:cTn id="74" dur="1000" fill="hold"/>
                                        <p:tgtEl>
                                          <p:spTgt spid="129"/>
                                        </p:tgtEl>
                                        <p:attrNameLst>
                                          <p:attrName>ppt_h</p:attrName>
                                        </p:attrNameLst>
                                      </p:cBhvr>
                                      <p:tavLst>
                                        <p:tav tm="0">
                                          <p:val>
                                            <p:fltVal val="0"/>
                                          </p:val>
                                        </p:tav>
                                        <p:tav tm="100000">
                                          <p:val>
                                            <p:strVal val="#ppt_h"/>
                                          </p:val>
                                        </p:tav>
                                      </p:tavLst>
                                    </p:anim>
                                    <p:anim calcmode="lin" valueType="num">
                                      <p:cBhvr>
                                        <p:cTn id="75" dur="1000" fill="hold"/>
                                        <p:tgtEl>
                                          <p:spTgt spid="129"/>
                                        </p:tgtEl>
                                        <p:attrNameLst>
                                          <p:attrName>style.rotation</p:attrName>
                                        </p:attrNameLst>
                                      </p:cBhvr>
                                      <p:tavLst>
                                        <p:tav tm="0">
                                          <p:val>
                                            <p:fltVal val="90"/>
                                          </p:val>
                                        </p:tav>
                                        <p:tav tm="100000">
                                          <p:val>
                                            <p:fltVal val="0"/>
                                          </p:val>
                                        </p:tav>
                                      </p:tavLst>
                                    </p:anim>
                                    <p:animEffect transition="in" filter="fade">
                                      <p:cBhvr>
                                        <p:cTn id="76" dur="10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17" grpId="0"/>
      <p:bldP spid="119" grpId="0"/>
      <p:bldP spid="121" grpId="0"/>
      <p:bldP spid="123" grpId="0"/>
      <p:bldP spid="124" grpId="0"/>
      <p:bldP spid="125" grpId="0"/>
      <p:bldP spid="126"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cxnSp>
        <p:nvCxnSpPr>
          <p:cNvPr id="137" name="Google Shape;137;p27"/>
          <p:cNvCxnSpPr/>
          <p:nvPr/>
        </p:nvCxnSpPr>
        <p:spPr>
          <a:xfrm>
            <a:off x="803794" y="1233924"/>
            <a:ext cx="0" cy="2474976"/>
          </a:xfrm>
          <a:prstGeom prst="straightConnector1">
            <a:avLst/>
          </a:prstGeom>
          <a:noFill/>
          <a:ln w="19050" cap="flat" cmpd="sng">
            <a:solidFill>
              <a:schemeClr val="lt2"/>
            </a:solidFill>
            <a:prstDash val="solid"/>
            <a:round/>
            <a:headEnd type="oval" w="med" len="med"/>
            <a:tailEnd type="oval" w="med" len="med"/>
          </a:ln>
        </p:spPr>
      </p:cxn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446" y="0"/>
            <a:ext cx="7141108" cy="5143500"/>
          </a:xfrm>
          <a:prstGeom prst="rect">
            <a:avLst/>
          </a:prstGeom>
        </p:spPr>
      </p:pic>
    </p:spTree>
    <p:extLst>
      <p:ext uri="{BB962C8B-B14F-4D97-AF65-F5344CB8AC3E}">
        <p14:creationId xmlns:p14="http://schemas.microsoft.com/office/powerpoint/2010/main" val="181928808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43"/>
        <p:cNvGrpSpPr/>
        <p:nvPr/>
      </p:nvGrpSpPr>
      <p:grpSpPr>
        <a:xfrm>
          <a:off x="0" y="0"/>
          <a:ext cx="0" cy="0"/>
          <a:chOff x="0" y="0"/>
          <a:chExt cx="0" cy="0"/>
        </a:xfrm>
      </p:grpSpPr>
      <p:sp>
        <p:nvSpPr>
          <p:cNvPr id="1744" name="Google Shape;1744;p4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PROJECT IN PHYSICAL MODE</a:t>
            </a:r>
            <a:endParaRPr dirty="0"/>
          </a:p>
        </p:txBody>
      </p:sp>
      <p:grpSp>
        <p:nvGrpSpPr>
          <p:cNvPr id="1745" name="Google Shape;1745;p44"/>
          <p:cNvGrpSpPr/>
          <p:nvPr/>
        </p:nvGrpSpPr>
        <p:grpSpPr>
          <a:xfrm>
            <a:off x="1965720" y="1342198"/>
            <a:ext cx="4953240" cy="3648902"/>
            <a:chOff x="3578510" y="1419647"/>
            <a:chExt cx="4021500" cy="3062887"/>
          </a:xfrm>
        </p:grpSpPr>
        <p:sp>
          <p:nvSpPr>
            <p:cNvPr id="1746" name="Google Shape;1746;p44"/>
            <p:cNvSpPr/>
            <p:nvPr/>
          </p:nvSpPr>
          <p:spPr>
            <a:xfrm>
              <a:off x="3716658" y="1548119"/>
              <a:ext cx="3748500" cy="22857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4"/>
            <p:cNvSpPr/>
            <p:nvPr/>
          </p:nvSpPr>
          <p:spPr>
            <a:xfrm>
              <a:off x="3578510" y="1419647"/>
              <a:ext cx="4021500" cy="2544300"/>
            </a:xfrm>
            <a:prstGeom prst="roundRect">
              <a:avLst>
                <a:gd name="adj" fmla="val 3857"/>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8" name="Google Shape;1748;p44"/>
            <p:cNvGrpSpPr/>
            <p:nvPr/>
          </p:nvGrpSpPr>
          <p:grpSpPr>
            <a:xfrm>
              <a:off x="3605853" y="1447364"/>
              <a:ext cx="3966900" cy="3035170"/>
              <a:chOff x="3605853" y="1447364"/>
              <a:chExt cx="3966900" cy="3035170"/>
            </a:xfrm>
          </p:grpSpPr>
          <p:sp>
            <p:nvSpPr>
              <p:cNvPr id="1749" name="Google Shape;1749;p44"/>
              <p:cNvSpPr/>
              <p:nvPr/>
            </p:nvSpPr>
            <p:spPr>
              <a:xfrm>
                <a:off x="3605853" y="1447364"/>
                <a:ext cx="3966900" cy="2488800"/>
              </a:xfrm>
              <a:prstGeom prst="roundRect">
                <a:avLst>
                  <a:gd name="adj" fmla="val 3282"/>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4"/>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rgbClr val="F3F3F3"/>
                </a:solidFill>
                <a:prstDash val="solid"/>
                <a:round/>
                <a:headEnd type="none" w="med" len="med"/>
                <a:tailEnd type="none" w="med" len="med"/>
              </a:ln>
            </p:spPr>
          </p:sp>
        </p:grpSp>
        <p:cxnSp>
          <p:nvCxnSpPr>
            <p:cNvPr id="1751" name="Google Shape;1751;p44"/>
            <p:cNvCxnSpPr/>
            <p:nvPr/>
          </p:nvCxnSpPr>
          <p:spPr>
            <a:xfrm>
              <a:off x="4915750" y="4433452"/>
              <a:ext cx="1353300" cy="0"/>
            </a:xfrm>
            <a:prstGeom prst="straightConnector1">
              <a:avLst/>
            </a:prstGeom>
            <a:noFill/>
            <a:ln w="19050" cap="flat" cmpd="sng">
              <a:solidFill>
                <a:schemeClr val="lt2"/>
              </a:solidFill>
              <a:prstDash val="solid"/>
              <a:round/>
              <a:headEnd type="none" w="med" len="med"/>
              <a:tailEnd type="none" w="med" len="med"/>
            </a:ln>
          </p:spPr>
        </p:cxnSp>
      </p:grpSp>
      <p:cxnSp>
        <p:nvCxnSpPr>
          <p:cNvPr id="1754" name="Google Shape;1754;p44"/>
          <p:cNvCxnSpPr/>
          <p:nvPr/>
        </p:nvCxnSpPr>
        <p:spPr>
          <a:xfrm>
            <a:off x="7734400" y="2508380"/>
            <a:ext cx="0" cy="630600"/>
          </a:xfrm>
          <a:prstGeom prst="straightConnector1">
            <a:avLst/>
          </a:prstGeom>
          <a:noFill/>
          <a:ln w="19050" cap="flat" cmpd="sng">
            <a:solidFill>
              <a:schemeClr val="lt2"/>
            </a:solidFill>
            <a:prstDash val="solid"/>
            <a:round/>
            <a:headEnd type="oval" w="med" len="med"/>
            <a:tailEnd type="oval" w="med" len="med"/>
          </a:ln>
        </p:spPr>
      </p:cxn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6327" y="1475068"/>
            <a:ext cx="1447800" cy="2743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8"/>
        <p:cNvGrpSpPr/>
        <p:nvPr/>
      </p:nvGrpSpPr>
      <p:grpSpPr>
        <a:xfrm>
          <a:off x="0" y="0"/>
          <a:ext cx="0" cy="0"/>
          <a:chOff x="0" y="0"/>
          <a:chExt cx="0" cy="0"/>
        </a:xfrm>
      </p:grpSpPr>
      <p:sp>
        <p:nvSpPr>
          <p:cNvPr id="6" name="Google Shape;1768;p46"/>
          <p:cNvSpPr txBox="1">
            <a:spLocks/>
          </p:cNvSpPr>
          <p:nvPr/>
        </p:nvSpPr>
        <p:spPr>
          <a:xfrm>
            <a:off x="2466925" y="1684250"/>
            <a:ext cx="4020000" cy="1462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9pPr>
          </a:lstStyle>
          <a:p>
            <a:r>
              <a:rPr lang="en-US" sz="7200" dirty="0" smtClean="0"/>
              <a:t>THANKS!</a:t>
            </a:r>
            <a:endParaRPr lang="en-US" sz="7200" dirty="0"/>
          </a:p>
        </p:txBody>
      </p:sp>
    </p:spTree>
    <p:extLst>
      <p:ext uri="{BB962C8B-B14F-4D97-AF65-F5344CB8AC3E}">
        <p14:creationId xmlns:p14="http://schemas.microsoft.com/office/powerpoint/2010/main" val="373645241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1456740" y="1744857"/>
            <a:ext cx="2682335"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smtClean="0"/>
              <a:t>LOCALIZATION &amp; TRACKING THE EYES</a:t>
            </a:r>
            <a:endParaRPr dirty="0"/>
          </a:p>
        </p:txBody>
      </p:sp>
      <p:sp>
        <p:nvSpPr>
          <p:cNvPr id="117" name="Google Shape;117;p26"/>
          <p:cNvSpPr txBox="1">
            <a:spLocks noGrp="1"/>
          </p:cNvSpPr>
          <p:nvPr>
            <p:ph type="title" idx="2"/>
          </p:nvPr>
        </p:nvSpPr>
        <p:spPr>
          <a:xfrm>
            <a:off x="5107412" y="1719213"/>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smtClean="0"/>
              <a:t>DETECTION OF SOMNIFEROUS</a:t>
            </a:r>
            <a:endParaRPr dirty="0"/>
          </a:p>
        </p:txBody>
      </p:sp>
      <p:sp>
        <p:nvSpPr>
          <p:cNvPr id="119" name="Google Shape;119;p26"/>
          <p:cNvSpPr txBox="1">
            <a:spLocks noGrp="1"/>
          </p:cNvSpPr>
          <p:nvPr>
            <p:ph type="title" idx="4"/>
          </p:nvPr>
        </p:nvSpPr>
        <p:spPr>
          <a:xfrm>
            <a:off x="2567426" y="3205057"/>
            <a:ext cx="2539985"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smtClean="0"/>
              <a:t>PRACTICAL SET UP</a:t>
            </a:r>
            <a:endParaRPr dirty="0"/>
          </a:p>
        </p:txBody>
      </p:sp>
      <p:sp>
        <p:nvSpPr>
          <p:cNvPr id="121" name="Google Shape;121;p26"/>
          <p:cNvSpPr txBox="1">
            <a:spLocks noGrp="1"/>
          </p:cNvSpPr>
          <p:nvPr>
            <p:ph type="title" idx="6"/>
          </p:nvPr>
        </p:nvSpPr>
        <p:spPr>
          <a:xfrm>
            <a:off x="6100589" y="3183632"/>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smtClean="0"/>
              <a:t>OUTCOMES</a:t>
            </a:r>
            <a:endParaRPr dirty="0"/>
          </a:p>
        </p:txBody>
      </p:sp>
      <p:sp>
        <p:nvSpPr>
          <p:cNvPr id="123" name="Google Shape;123;p26"/>
          <p:cNvSpPr txBox="1">
            <a:spLocks noGrp="1"/>
          </p:cNvSpPr>
          <p:nvPr>
            <p:ph type="title" idx="8"/>
          </p:nvPr>
        </p:nvSpPr>
        <p:spPr>
          <a:xfrm>
            <a:off x="1727689" y="3164300"/>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06</a:t>
            </a:r>
            <a:endParaRPr dirty="0"/>
          </a:p>
        </p:txBody>
      </p:sp>
      <p:sp>
        <p:nvSpPr>
          <p:cNvPr id="124" name="Google Shape;124;p26"/>
          <p:cNvSpPr txBox="1">
            <a:spLocks noGrp="1"/>
          </p:cNvSpPr>
          <p:nvPr>
            <p:ph type="title" idx="9"/>
          </p:nvPr>
        </p:nvSpPr>
        <p:spPr>
          <a:xfrm>
            <a:off x="704337" y="1730350"/>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05</a:t>
            </a:r>
            <a:endParaRPr dirty="0"/>
          </a:p>
        </p:txBody>
      </p:sp>
      <p:sp>
        <p:nvSpPr>
          <p:cNvPr id="125" name="Google Shape;125;p26"/>
          <p:cNvSpPr txBox="1">
            <a:spLocks noGrp="1"/>
          </p:cNvSpPr>
          <p:nvPr>
            <p:ph type="title" idx="13"/>
          </p:nvPr>
        </p:nvSpPr>
        <p:spPr>
          <a:xfrm>
            <a:off x="5304000" y="3183632"/>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08</a:t>
            </a:r>
            <a:endParaRPr dirty="0"/>
          </a:p>
        </p:txBody>
      </p:sp>
      <p:sp>
        <p:nvSpPr>
          <p:cNvPr id="126" name="Google Shape;126;p26"/>
          <p:cNvSpPr txBox="1">
            <a:spLocks noGrp="1"/>
          </p:cNvSpPr>
          <p:nvPr>
            <p:ph type="title" idx="14"/>
          </p:nvPr>
        </p:nvSpPr>
        <p:spPr>
          <a:xfrm>
            <a:off x="4280560" y="1719213"/>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07</a:t>
            </a:r>
            <a:endParaRPr dirty="0"/>
          </a:p>
        </p:txBody>
      </p:sp>
      <p:cxnSp>
        <p:nvCxnSpPr>
          <p:cNvPr id="127" name="Google Shape;127;p26"/>
          <p:cNvCxnSpPr/>
          <p:nvPr/>
        </p:nvCxnSpPr>
        <p:spPr>
          <a:xfrm>
            <a:off x="2403890" y="3069415"/>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28" name="Google Shape;128;p26"/>
          <p:cNvCxnSpPr/>
          <p:nvPr/>
        </p:nvCxnSpPr>
        <p:spPr>
          <a:xfrm>
            <a:off x="4956836" y="1620228"/>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29" name="Google Shape;129;p26"/>
          <p:cNvCxnSpPr/>
          <p:nvPr/>
        </p:nvCxnSpPr>
        <p:spPr>
          <a:xfrm>
            <a:off x="5980275" y="3069415"/>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30" name="Google Shape;130;p26"/>
          <p:cNvCxnSpPr/>
          <p:nvPr/>
        </p:nvCxnSpPr>
        <p:spPr>
          <a:xfrm>
            <a:off x="1380538" y="1620228"/>
            <a:ext cx="0" cy="6306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213014204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15"/>
                                        </p:tgtEl>
                                        <p:attrNameLst>
                                          <p:attrName>style.visibility</p:attrName>
                                        </p:attrNameLst>
                                      </p:cBhvr>
                                      <p:to>
                                        <p:strVal val="visible"/>
                                      </p:to>
                                    </p:set>
                                    <p:anim calcmode="lin" valueType="num">
                                      <p:cBhvr>
                                        <p:cTn id="7" dur="1000" fill="hold"/>
                                        <p:tgtEl>
                                          <p:spTgt spid="115"/>
                                        </p:tgtEl>
                                        <p:attrNameLst>
                                          <p:attrName>ppt_w</p:attrName>
                                        </p:attrNameLst>
                                      </p:cBhvr>
                                      <p:tavLst>
                                        <p:tav tm="0">
                                          <p:val>
                                            <p:fltVal val="0"/>
                                          </p:val>
                                        </p:tav>
                                        <p:tav tm="100000">
                                          <p:val>
                                            <p:strVal val="#ppt_w"/>
                                          </p:val>
                                        </p:tav>
                                      </p:tavLst>
                                    </p:anim>
                                    <p:anim calcmode="lin" valueType="num">
                                      <p:cBhvr>
                                        <p:cTn id="8" dur="1000" fill="hold"/>
                                        <p:tgtEl>
                                          <p:spTgt spid="115"/>
                                        </p:tgtEl>
                                        <p:attrNameLst>
                                          <p:attrName>ppt_h</p:attrName>
                                        </p:attrNameLst>
                                      </p:cBhvr>
                                      <p:tavLst>
                                        <p:tav tm="0">
                                          <p:val>
                                            <p:fltVal val="0"/>
                                          </p:val>
                                        </p:tav>
                                        <p:tav tm="100000">
                                          <p:val>
                                            <p:strVal val="#ppt_h"/>
                                          </p:val>
                                        </p:tav>
                                      </p:tavLst>
                                    </p:anim>
                                    <p:anim calcmode="lin" valueType="num">
                                      <p:cBhvr>
                                        <p:cTn id="9" dur="1000" fill="hold"/>
                                        <p:tgtEl>
                                          <p:spTgt spid="115"/>
                                        </p:tgtEl>
                                        <p:attrNameLst>
                                          <p:attrName>style.rotation</p:attrName>
                                        </p:attrNameLst>
                                      </p:cBhvr>
                                      <p:tavLst>
                                        <p:tav tm="0">
                                          <p:val>
                                            <p:fltVal val="90"/>
                                          </p:val>
                                        </p:tav>
                                        <p:tav tm="100000">
                                          <p:val>
                                            <p:fltVal val="0"/>
                                          </p:val>
                                        </p:tav>
                                      </p:tavLst>
                                    </p:anim>
                                    <p:animEffect transition="in" filter="fade">
                                      <p:cBhvr>
                                        <p:cTn id="10" dur="1000"/>
                                        <p:tgtEl>
                                          <p:spTgt spid="11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anim calcmode="lin" valueType="num">
                                      <p:cBhvr>
                                        <p:cTn id="13" dur="1000" fill="hold"/>
                                        <p:tgtEl>
                                          <p:spTgt spid="117"/>
                                        </p:tgtEl>
                                        <p:attrNameLst>
                                          <p:attrName>ppt_w</p:attrName>
                                        </p:attrNameLst>
                                      </p:cBhvr>
                                      <p:tavLst>
                                        <p:tav tm="0">
                                          <p:val>
                                            <p:fltVal val="0"/>
                                          </p:val>
                                        </p:tav>
                                        <p:tav tm="100000">
                                          <p:val>
                                            <p:strVal val="#ppt_w"/>
                                          </p:val>
                                        </p:tav>
                                      </p:tavLst>
                                    </p:anim>
                                    <p:anim calcmode="lin" valueType="num">
                                      <p:cBhvr>
                                        <p:cTn id="14" dur="1000" fill="hold"/>
                                        <p:tgtEl>
                                          <p:spTgt spid="117"/>
                                        </p:tgtEl>
                                        <p:attrNameLst>
                                          <p:attrName>ppt_h</p:attrName>
                                        </p:attrNameLst>
                                      </p:cBhvr>
                                      <p:tavLst>
                                        <p:tav tm="0">
                                          <p:val>
                                            <p:fltVal val="0"/>
                                          </p:val>
                                        </p:tav>
                                        <p:tav tm="100000">
                                          <p:val>
                                            <p:strVal val="#ppt_h"/>
                                          </p:val>
                                        </p:tav>
                                      </p:tavLst>
                                    </p:anim>
                                    <p:anim calcmode="lin" valueType="num">
                                      <p:cBhvr>
                                        <p:cTn id="15" dur="1000" fill="hold"/>
                                        <p:tgtEl>
                                          <p:spTgt spid="117"/>
                                        </p:tgtEl>
                                        <p:attrNameLst>
                                          <p:attrName>style.rotation</p:attrName>
                                        </p:attrNameLst>
                                      </p:cBhvr>
                                      <p:tavLst>
                                        <p:tav tm="0">
                                          <p:val>
                                            <p:fltVal val="90"/>
                                          </p:val>
                                        </p:tav>
                                        <p:tav tm="100000">
                                          <p:val>
                                            <p:fltVal val="0"/>
                                          </p:val>
                                        </p:tav>
                                      </p:tavLst>
                                    </p:anim>
                                    <p:animEffect transition="in" filter="fade">
                                      <p:cBhvr>
                                        <p:cTn id="16" dur="1000"/>
                                        <p:tgtEl>
                                          <p:spTgt spid="117"/>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19"/>
                                        </p:tgtEl>
                                        <p:attrNameLst>
                                          <p:attrName>style.visibility</p:attrName>
                                        </p:attrNameLst>
                                      </p:cBhvr>
                                      <p:to>
                                        <p:strVal val="visible"/>
                                      </p:to>
                                    </p:set>
                                    <p:anim calcmode="lin" valueType="num">
                                      <p:cBhvr>
                                        <p:cTn id="19" dur="1000" fill="hold"/>
                                        <p:tgtEl>
                                          <p:spTgt spid="119"/>
                                        </p:tgtEl>
                                        <p:attrNameLst>
                                          <p:attrName>ppt_w</p:attrName>
                                        </p:attrNameLst>
                                      </p:cBhvr>
                                      <p:tavLst>
                                        <p:tav tm="0">
                                          <p:val>
                                            <p:fltVal val="0"/>
                                          </p:val>
                                        </p:tav>
                                        <p:tav tm="100000">
                                          <p:val>
                                            <p:strVal val="#ppt_w"/>
                                          </p:val>
                                        </p:tav>
                                      </p:tavLst>
                                    </p:anim>
                                    <p:anim calcmode="lin" valueType="num">
                                      <p:cBhvr>
                                        <p:cTn id="20" dur="1000" fill="hold"/>
                                        <p:tgtEl>
                                          <p:spTgt spid="119"/>
                                        </p:tgtEl>
                                        <p:attrNameLst>
                                          <p:attrName>ppt_h</p:attrName>
                                        </p:attrNameLst>
                                      </p:cBhvr>
                                      <p:tavLst>
                                        <p:tav tm="0">
                                          <p:val>
                                            <p:fltVal val="0"/>
                                          </p:val>
                                        </p:tav>
                                        <p:tav tm="100000">
                                          <p:val>
                                            <p:strVal val="#ppt_h"/>
                                          </p:val>
                                        </p:tav>
                                      </p:tavLst>
                                    </p:anim>
                                    <p:anim calcmode="lin" valueType="num">
                                      <p:cBhvr>
                                        <p:cTn id="21" dur="1000" fill="hold"/>
                                        <p:tgtEl>
                                          <p:spTgt spid="119"/>
                                        </p:tgtEl>
                                        <p:attrNameLst>
                                          <p:attrName>style.rotation</p:attrName>
                                        </p:attrNameLst>
                                      </p:cBhvr>
                                      <p:tavLst>
                                        <p:tav tm="0">
                                          <p:val>
                                            <p:fltVal val="90"/>
                                          </p:val>
                                        </p:tav>
                                        <p:tav tm="100000">
                                          <p:val>
                                            <p:fltVal val="0"/>
                                          </p:val>
                                        </p:tav>
                                      </p:tavLst>
                                    </p:anim>
                                    <p:animEffect transition="in" filter="fade">
                                      <p:cBhvr>
                                        <p:cTn id="22" dur="1000"/>
                                        <p:tgtEl>
                                          <p:spTgt spid="119"/>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121"/>
                                        </p:tgtEl>
                                        <p:attrNameLst>
                                          <p:attrName>style.visibility</p:attrName>
                                        </p:attrNameLst>
                                      </p:cBhvr>
                                      <p:to>
                                        <p:strVal val="visible"/>
                                      </p:to>
                                    </p:set>
                                    <p:anim calcmode="lin" valueType="num">
                                      <p:cBhvr>
                                        <p:cTn id="25" dur="1000" fill="hold"/>
                                        <p:tgtEl>
                                          <p:spTgt spid="121"/>
                                        </p:tgtEl>
                                        <p:attrNameLst>
                                          <p:attrName>ppt_w</p:attrName>
                                        </p:attrNameLst>
                                      </p:cBhvr>
                                      <p:tavLst>
                                        <p:tav tm="0">
                                          <p:val>
                                            <p:fltVal val="0"/>
                                          </p:val>
                                        </p:tav>
                                        <p:tav tm="100000">
                                          <p:val>
                                            <p:strVal val="#ppt_w"/>
                                          </p:val>
                                        </p:tav>
                                      </p:tavLst>
                                    </p:anim>
                                    <p:anim calcmode="lin" valueType="num">
                                      <p:cBhvr>
                                        <p:cTn id="26" dur="1000" fill="hold"/>
                                        <p:tgtEl>
                                          <p:spTgt spid="121"/>
                                        </p:tgtEl>
                                        <p:attrNameLst>
                                          <p:attrName>ppt_h</p:attrName>
                                        </p:attrNameLst>
                                      </p:cBhvr>
                                      <p:tavLst>
                                        <p:tav tm="0">
                                          <p:val>
                                            <p:fltVal val="0"/>
                                          </p:val>
                                        </p:tav>
                                        <p:tav tm="100000">
                                          <p:val>
                                            <p:strVal val="#ppt_h"/>
                                          </p:val>
                                        </p:tav>
                                      </p:tavLst>
                                    </p:anim>
                                    <p:anim calcmode="lin" valueType="num">
                                      <p:cBhvr>
                                        <p:cTn id="27" dur="1000" fill="hold"/>
                                        <p:tgtEl>
                                          <p:spTgt spid="121"/>
                                        </p:tgtEl>
                                        <p:attrNameLst>
                                          <p:attrName>style.rotation</p:attrName>
                                        </p:attrNameLst>
                                      </p:cBhvr>
                                      <p:tavLst>
                                        <p:tav tm="0">
                                          <p:val>
                                            <p:fltVal val="90"/>
                                          </p:val>
                                        </p:tav>
                                        <p:tav tm="100000">
                                          <p:val>
                                            <p:fltVal val="0"/>
                                          </p:val>
                                        </p:tav>
                                      </p:tavLst>
                                    </p:anim>
                                    <p:animEffect transition="in" filter="fade">
                                      <p:cBhvr>
                                        <p:cTn id="28" dur="1000"/>
                                        <p:tgtEl>
                                          <p:spTgt spid="121"/>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23"/>
                                        </p:tgtEl>
                                        <p:attrNameLst>
                                          <p:attrName>style.visibility</p:attrName>
                                        </p:attrNameLst>
                                      </p:cBhvr>
                                      <p:to>
                                        <p:strVal val="visible"/>
                                      </p:to>
                                    </p:set>
                                    <p:anim calcmode="lin" valueType="num">
                                      <p:cBhvr>
                                        <p:cTn id="31" dur="1000" fill="hold"/>
                                        <p:tgtEl>
                                          <p:spTgt spid="123"/>
                                        </p:tgtEl>
                                        <p:attrNameLst>
                                          <p:attrName>ppt_w</p:attrName>
                                        </p:attrNameLst>
                                      </p:cBhvr>
                                      <p:tavLst>
                                        <p:tav tm="0">
                                          <p:val>
                                            <p:fltVal val="0"/>
                                          </p:val>
                                        </p:tav>
                                        <p:tav tm="100000">
                                          <p:val>
                                            <p:strVal val="#ppt_w"/>
                                          </p:val>
                                        </p:tav>
                                      </p:tavLst>
                                    </p:anim>
                                    <p:anim calcmode="lin" valueType="num">
                                      <p:cBhvr>
                                        <p:cTn id="32" dur="1000" fill="hold"/>
                                        <p:tgtEl>
                                          <p:spTgt spid="123"/>
                                        </p:tgtEl>
                                        <p:attrNameLst>
                                          <p:attrName>ppt_h</p:attrName>
                                        </p:attrNameLst>
                                      </p:cBhvr>
                                      <p:tavLst>
                                        <p:tav tm="0">
                                          <p:val>
                                            <p:fltVal val="0"/>
                                          </p:val>
                                        </p:tav>
                                        <p:tav tm="100000">
                                          <p:val>
                                            <p:strVal val="#ppt_h"/>
                                          </p:val>
                                        </p:tav>
                                      </p:tavLst>
                                    </p:anim>
                                    <p:anim calcmode="lin" valueType="num">
                                      <p:cBhvr>
                                        <p:cTn id="33" dur="1000" fill="hold"/>
                                        <p:tgtEl>
                                          <p:spTgt spid="123"/>
                                        </p:tgtEl>
                                        <p:attrNameLst>
                                          <p:attrName>style.rotation</p:attrName>
                                        </p:attrNameLst>
                                      </p:cBhvr>
                                      <p:tavLst>
                                        <p:tav tm="0">
                                          <p:val>
                                            <p:fltVal val="90"/>
                                          </p:val>
                                        </p:tav>
                                        <p:tav tm="100000">
                                          <p:val>
                                            <p:fltVal val="0"/>
                                          </p:val>
                                        </p:tav>
                                      </p:tavLst>
                                    </p:anim>
                                    <p:animEffect transition="in" filter="fade">
                                      <p:cBhvr>
                                        <p:cTn id="34" dur="1000"/>
                                        <p:tgtEl>
                                          <p:spTgt spid="123"/>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25"/>
                                        </p:tgtEl>
                                        <p:attrNameLst>
                                          <p:attrName>style.visibility</p:attrName>
                                        </p:attrNameLst>
                                      </p:cBhvr>
                                      <p:to>
                                        <p:strVal val="visible"/>
                                      </p:to>
                                    </p:set>
                                    <p:anim calcmode="lin" valueType="num">
                                      <p:cBhvr>
                                        <p:cTn id="37" dur="1000" fill="hold"/>
                                        <p:tgtEl>
                                          <p:spTgt spid="125"/>
                                        </p:tgtEl>
                                        <p:attrNameLst>
                                          <p:attrName>ppt_w</p:attrName>
                                        </p:attrNameLst>
                                      </p:cBhvr>
                                      <p:tavLst>
                                        <p:tav tm="0">
                                          <p:val>
                                            <p:fltVal val="0"/>
                                          </p:val>
                                        </p:tav>
                                        <p:tav tm="100000">
                                          <p:val>
                                            <p:strVal val="#ppt_w"/>
                                          </p:val>
                                        </p:tav>
                                      </p:tavLst>
                                    </p:anim>
                                    <p:anim calcmode="lin" valueType="num">
                                      <p:cBhvr>
                                        <p:cTn id="38" dur="1000" fill="hold"/>
                                        <p:tgtEl>
                                          <p:spTgt spid="125"/>
                                        </p:tgtEl>
                                        <p:attrNameLst>
                                          <p:attrName>ppt_h</p:attrName>
                                        </p:attrNameLst>
                                      </p:cBhvr>
                                      <p:tavLst>
                                        <p:tav tm="0">
                                          <p:val>
                                            <p:fltVal val="0"/>
                                          </p:val>
                                        </p:tav>
                                        <p:tav tm="100000">
                                          <p:val>
                                            <p:strVal val="#ppt_h"/>
                                          </p:val>
                                        </p:tav>
                                      </p:tavLst>
                                    </p:anim>
                                    <p:anim calcmode="lin" valueType="num">
                                      <p:cBhvr>
                                        <p:cTn id="39" dur="1000" fill="hold"/>
                                        <p:tgtEl>
                                          <p:spTgt spid="125"/>
                                        </p:tgtEl>
                                        <p:attrNameLst>
                                          <p:attrName>style.rotation</p:attrName>
                                        </p:attrNameLst>
                                      </p:cBhvr>
                                      <p:tavLst>
                                        <p:tav tm="0">
                                          <p:val>
                                            <p:fltVal val="90"/>
                                          </p:val>
                                        </p:tav>
                                        <p:tav tm="100000">
                                          <p:val>
                                            <p:fltVal val="0"/>
                                          </p:val>
                                        </p:tav>
                                      </p:tavLst>
                                    </p:anim>
                                    <p:animEffect transition="in" filter="fade">
                                      <p:cBhvr>
                                        <p:cTn id="40" dur="1000"/>
                                        <p:tgtEl>
                                          <p:spTgt spid="125"/>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126"/>
                                        </p:tgtEl>
                                        <p:attrNameLst>
                                          <p:attrName>style.visibility</p:attrName>
                                        </p:attrNameLst>
                                      </p:cBhvr>
                                      <p:to>
                                        <p:strVal val="visible"/>
                                      </p:to>
                                    </p:set>
                                    <p:anim calcmode="lin" valueType="num">
                                      <p:cBhvr>
                                        <p:cTn id="43" dur="1000" fill="hold"/>
                                        <p:tgtEl>
                                          <p:spTgt spid="126"/>
                                        </p:tgtEl>
                                        <p:attrNameLst>
                                          <p:attrName>ppt_w</p:attrName>
                                        </p:attrNameLst>
                                      </p:cBhvr>
                                      <p:tavLst>
                                        <p:tav tm="0">
                                          <p:val>
                                            <p:fltVal val="0"/>
                                          </p:val>
                                        </p:tav>
                                        <p:tav tm="100000">
                                          <p:val>
                                            <p:strVal val="#ppt_w"/>
                                          </p:val>
                                        </p:tav>
                                      </p:tavLst>
                                    </p:anim>
                                    <p:anim calcmode="lin" valueType="num">
                                      <p:cBhvr>
                                        <p:cTn id="44" dur="1000" fill="hold"/>
                                        <p:tgtEl>
                                          <p:spTgt spid="126"/>
                                        </p:tgtEl>
                                        <p:attrNameLst>
                                          <p:attrName>ppt_h</p:attrName>
                                        </p:attrNameLst>
                                      </p:cBhvr>
                                      <p:tavLst>
                                        <p:tav tm="0">
                                          <p:val>
                                            <p:fltVal val="0"/>
                                          </p:val>
                                        </p:tav>
                                        <p:tav tm="100000">
                                          <p:val>
                                            <p:strVal val="#ppt_h"/>
                                          </p:val>
                                        </p:tav>
                                      </p:tavLst>
                                    </p:anim>
                                    <p:anim calcmode="lin" valueType="num">
                                      <p:cBhvr>
                                        <p:cTn id="45" dur="1000" fill="hold"/>
                                        <p:tgtEl>
                                          <p:spTgt spid="126"/>
                                        </p:tgtEl>
                                        <p:attrNameLst>
                                          <p:attrName>style.rotation</p:attrName>
                                        </p:attrNameLst>
                                      </p:cBhvr>
                                      <p:tavLst>
                                        <p:tav tm="0">
                                          <p:val>
                                            <p:fltVal val="90"/>
                                          </p:val>
                                        </p:tav>
                                        <p:tav tm="100000">
                                          <p:val>
                                            <p:fltVal val="0"/>
                                          </p:val>
                                        </p:tav>
                                      </p:tavLst>
                                    </p:anim>
                                    <p:animEffect transition="in" filter="fade">
                                      <p:cBhvr>
                                        <p:cTn id="46" dur="1000"/>
                                        <p:tgtEl>
                                          <p:spTgt spid="126"/>
                                        </p:tgtEl>
                                      </p:cBhvr>
                                    </p:animEffect>
                                  </p:childTnLst>
                                </p:cTn>
                              </p:par>
                              <p:par>
                                <p:cTn id="47" presetID="31" presetClass="entr" presetSubtype="0" fill="hold" nodeType="withEffect">
                                  <p:stCondLst>
                                    <p:cond delay="0"/>
                                  </p:stCondLst>
                                  <p:childTnLst>
                                    <p:set>
                                      <p:cBhvr>
                                        <p:cTn id="48" dur="1" fill="hold">
                                          <p:stCondLst>
                                            <p:cond delay="0"/>
                                          </p:stCondLst>
                                        </p:cTn>
                                        <p:tgtEl>
                                          <p:spTgt spid="127"/>
                                        </p:tgtEl>
                                        <p:attrNameLst>
                                          <p:attrName>style.visibility</p:attrName>
                                        </p:attrNameLst>
                                      </p:cBhvr>
                                      <p:to>
                                        <p:strVal val="visible"/>
                                      </p:to>
                                    </p:set>
                                    <p:anim calcmode="lin" valueType="num">
                                      <p:cBhvr>
                                        <p:cTn id="49" dur="1000" fill="hold"/>
                                        <p:tgtEl>
                                          <p:spTgt spid="127"/>
                                        </p:tgtEl>
                                        <p:attrNameLst>
                                          <p:attrName>ppt_w</p:attrName>
                                        </p:attrNameLst>
                                      </p:cBhvr>
                                      <p:tavLst>
                                        <p:tav tm="0">
                                          <p:val>
                                            <p:fltVal val="0"/>
                                          </p:val>
                                        </p:tav>
                                        <p:tav tm="100000">
                                          <p:val>
                                            <p:strVal val="#ppt_w"/>
                                          </p:val>
                                        </p:tav>
                                      </p:tavLst>
                                    </p:anim>
                                    <p:anim calcmode="lin" valueType="num">
                                      <p:cBhvr>
                                        <p:cTn id="50" dur="1000" fill="hold"/>
                                        <p:tgtEl>
                                          <p:spTgt spid="127"/>
                                        </p:tgtEl>
                                        <p:attrNameLst>
                                          <p:attrName>ppt_h</p:attrName>
                                        </p:attrNameLst>
                                      </p:cBhvr>
                                      <p:tavLst>
                                        <p:tav tm="0">
                                          <p:val>
                                            <p:fltVal val="0"/>
                                          </p:val>
                                        </p:tav>
                                        <p:tav tm="100000">
                                          <p:val>
                                            <p:strVal val="#ppt_h"/>
                                          </p:val>
                                        </p:tav>
                                      </p:tavLst>
                                    </p:anim>
                                    <p:anim calcmode="lin" valueType="num">
                                      <p:cBhvr>
                                        <p:cTn id="51" dur="1000" fill="hold"/>
                                        <p:tgtEl>
                                          <p:spTgt spid="127"/>
                                        </p:tgtEl>
                                        <p:attrNameLst>
                                          <p:attrName>style.rotation</p:attrName>
                                        </p:attrNameLst>
                                      </p:cBhvr>
                                      <p:tavLst>
                                        <p:tav tm="0">
                                          <p:val>
                                            <p:fltVal val="90"/>
                                          </p:val>
                                        </p:tav>
                                        <p:tav tm="100000">
                                          <p:val>
                                            <p:fltVal val="0"/>
                                          </p:val>
                                        </p:tav>
                                      </p:tavLst>
                                    </p:anim>
                                    <p:animEffect transition="in" filter="fade">
                                      <p:cBhvr>
                                        <p:cTn id="52" dur="1000"/>
                                        <p:tgtEl>
                                          <p:spTgt spid="127"/>
                                        </p:tgtEl>
                                      </p:cBhvr>
                                    </p:animEffect>
                                  </p:childTnLst>
                                </p:cTn>
                              </p:par>
                              <p:par>
                                <p:cTn id="53" presetID="31" presetClass="entr" presetSubtype="0" fill="hold" nodeType="withEffect">
                                  <p:stCondLst>
                                    <p:cond delay="0"/>
                                  </p:stCondLst>
                                  <p:childTnLst>
                                    <p:set>
                                      <p:cBhvr>
                                        <p:cTn id="54" dur="1" fill="hold">
                                          <p:stCondLst>
                                            <p:cond delay="0"/>
                                          </p:stCondLst>
                                        </p:cTn>
                                        <p:tgtEl>
                                          <p:spTgt spid="128"/>
                                        </p:tgtEl>
                                        <p:attrNameLst>
                                          <p:attrName>style.visibility</p:attrName>
                                        </p:attrNameLst>
                                      </p:cBhvr>
                                      <p:to>
                                        <p:strVal val="visible"/>
                                      </p:to>
                                    </p:set>
                                    <p:anim calcmode="lin" valueType="num">
                                      <p:cBhvr>
                                        <p:cTn id="55" dur="1000" fill="hold"/>
                                        <p:tgtEl>
                                          <p:spTgt spid="128"/>
                                        </p:tgtEl>
                                        <p:attrNameLst>
                                          <p:attrName>ppt_w</p:attrName>
                                        </p:attrNameLst>
                                      </p:cBhvr>
                                      <p:tavLst>
                                        <p:tav tm="0">
                                          <p:val>
                                            <p:fltVal val="0"/>
                                          </p:val>
                                        </p:tav>
                                        <p:tav tm="100000">
                                          <p:val>
                                            <p:strVal val="#ppt_w"/>
                                          </p:val>
                                        </p:tav>
                                      </p:tavLst>
                                    </p:anim>
                                    <p:anim calcmode="lin" valueType="num">
                                      <p:cBhvr>
                                        <p:cTn id="56" dur="1000" fill="hold"/>
                                        <p:tgtEl>
                                          <p:spTgt spid="128"/>
                                        </p:tgtEl>
                                        <p:attrNameLst>
                                          <p:attrName>ppt_h</p:attrName>
                                        </p:attrNameLst>
                                      </p:cBhvr>
                                      <p:tavLst>
                                        <p:tav tm="0">
                                          <p:val>
                                            <p:fltVal val="0"/>
                                          </p:val>
                                        </p:tav>
                                        <p:tav tm="100000">
                                          <p:val>
                                            <p:strVal val="#ppt_h"/>
                                          </p:val>
                                        </p:tav>
                                      </p:tavLst>
                                    </p:anim>
                                    <p:anim calcmode="lin" valueType="num">
                                      <p:cBhvr>
                                        <p:cTn id="57" dur="1000" fill="hold"/>
                                        <p:tgtEl>
                                          <p:spTgt spid="128"/>
                                        </p:tgtEl>
                                        <p:attrNameLst>
                                          <p:attrName>style.rotation</p:attrName>
                                        </p:attrNameLst>
                                      </p:cBhvr>
                                      <p:tavLst>
                                        <p:tav tm="0">
                                          <p:val>
                                            <p:fltVal val="90"/>
                                          </p:val>
                                        </p:tav>
                                        <p:tav tm="100000">
                                          <p:val>
                                            <p:fltVal val="0"/>
                                          </p:val>
                                        </p:tav>
                                      </p:tavLst>
                                    </p:anim>
                                    <p:animEffect transition="in" filter="fade">
                                      <p:cBhvr>
                                        <p:cTn id="58" dur="1000"/>
                                        <p:tgtEl>
                                          <p:spTgt spid="128"/>
                                        </p:tgtEl>
                                      </p:cBhvr>
                                    </p:animEffect>
                                  </p:childTnLst>
                                </p:cTn>
                              </p:par>
                              <p:par>
                                <p:cTn id="59" presetID="31" presetClass="entr" presetSubtype="0" fill="hold" nodeType="withEffect">
                                  <p:stCondLst>
                                    <p:cond delay="0"/>
                                  </p:stCondLst>
                                  <p:childTnLst>
                                    <p:set>
                                      <p:cBhvr>
                                        <p:cTn id="60" dur="1" fill="hold">
                                          <p:stCondLst>
                                            <p:cond delay="0"/>
                                          </p:stCondLst>
                                        </p:cTn>
                                        <p:tgtEl>
                                          <p:spTgt spid="129"/>
                                        </p:tgtEl>
                                        <p:attrNameLst>
                                          <p:attrName>style.visibility</p:attrName>
                                        </p:attrNameLst>
                                      </p:cBhvr>
                                      <p:to>
                                        <p:strVal val="visible"/>
                                      </p:to>
                                    </p:set>
                                    <p:anim calcmode="lin" valueType="num">
                                      <p:cBhvr>
                                        <p:cTn id="61" dur="1000" fill="hold"/>
                                        <p:tgtEl>
                                          <p:spTgt spid="129"/>
                                        </p:tgtEl>
                                        <p:attrNameLst>
                                          <p:attrName>ppt_w</p:attrName>
                                        </p:attrNameLst>
                                      </p:cBhvr>
                                      <p:tavLst>
                                        <p:tav tm="0">
                                          <p:val>
                                            <p:fltVal val="0"/>
                                          </p:val>
                                        </p:tav>
                                        <p:tav tm="100000">
                                          <p:val>
                                            <p:strVal val="#ppt_w"/>
                                          </p:val>
                                        </p:tav>
                                      </p:tavLst>
                                    </p:anim>
                                    <p:anim calcmode="lin" valueType="num">
                                      <p:cBhvr>
                                        <p:cTn id="62" dur="1000" fill="hold"/>
                                        <p:tgtEl>
                                          <p:spTgt spid="129"/>
                                        </p:tgtEl>
                                        <p:attrNameLst>
                                          <p:attrName>ppt_h</p:attrName>
                                        </p:attrNameLst>
                                      </p:cBhvr>
                                      <p:tavLst>
                                        <p:tav tm="0">
                                          <p:val>
                                            <p:fltVal val="0"/>
                                          </p:val>
                                        </p:tav>
                                        <p:tav tm="100000">
                                          <p:val>
                                            <p:strVal val="#ppt_h"/>
                                          </p:val>
                                        </p:tav>
                                      </p:tavLst>
                                    </p:anim>
                                    <p:anim calcmode="lin" valueType="num">
                                      <p:cBhvr>
                                        <p:cTn id="63" dur="1000" fill="hold"/>
                                        <p:tgtEl>
                                          <p:spTgt spid="129"/>
                                        </p:tgtEl>
                                        <p:attrNameLst>
                                          <p:attrName>style.rotation</p:attrName>
                                        </p:attrNameLst>
                                      </p:cBhvr>
                                      <p:tavLst>
                                        <p:tav tm="0">
                                          <p:val>
                                            <p:fltVal val="90"/>
                                          </p:val>
                                        </p:tav>
                                        <p:tav tm="100000">
                                          <p:val>
                                            <p:fltVal val="0"/>
                                          </p:val>
                                        </p:tav>
                                      </p:tavLst>
                                    </p:anim>
                                    <p:animEffect transition="in" filter="fade">
                                      <p:cBhvr>
                                        <p:cTn id="64" dur="1000"/>
                                        <p:tgtEl>
                                          <p:spTgt spid="129"/>
                                        </p:tgtEl>
                                      </p:cBhvr>
                                    </p:animEffect>
                                  </p:childTnLst>
                                </p:cTn>
                              </p:par>
                              <p:par>
                                <p:cTn id="65" presetID="31" presetClass="entr" presetSubtype="0" fill="hold" nodeType="withEffect">
                                  <p:stCondLst>
                                    <p:cond delay="0"/>
                                  </p:stCondLst>
                                  <p:childTnLst>
                                    <p:set>
                                      <p:cBhvr>
                                        <p:cTn id="66" dur="1" fill="hold">
                                          <p:stCondLst>
                                            <p:cond delay="0"/>
                                          </p:stCondLst>
                                        </p:cTn>
                                        <p:tgtEl>
                                          <p:spTgt spid="130"/>
                                        </p:tgtEl>
                                        <p:attrNameLst>
                                          <p:attrName>style.visibility</p:attrName>
                                        </p:attrNameLst>
                                      </p:cBhvr>
                                      <p:to>
                                        <p:strVal val="visible"/>
                                      </p:to>
                                    </p:set>
                                    <p:anim calcmode="lin" valueType="num">
                                      <p:cBhvr>
                                        <p:cTn id="67" dur="1000" fill="hold"/>
                                        <p:tgtEl>
                                          <p:spTgt spid="130"/>
                                        </p:tgtEl>
                                        <p:attrNameLst>
                                          <p:attrName>ppt_w</p:attrName>
                                        </p:attrNameLst>
                                      </p:cBhvr>
                                      <p:tavLst>
                                        <p:tav tm="0">
                                          <p:val>
                                            <p:fltVal val="0"/>
                                          </p:val>
                                        </p:tav>
                                        <p:tav tm="100000">
                                          <p:val>
                                            <p:strVal val="#ppt_w"/>
                                          </p:val>
                                        </p:tav>
                                      </p:tavLst>
                                    </p:anim>
                                    <p:anim calcmode="lin" valueType="num">
                                      <p:cBhvr>
                                        <p:cTn id="68" dur="1000" fill="hold"/>
                                        <p:tgtEl>
                                          <p:spTgt spid="130"/>
                                        </p:tgtEl>
                                        <p:attrNameLst>
                                          <p:attrName>ppt_h</p:attrName>
                                        </p:attrNameLst>
                                      </p:cBhvr>
                                      <p:tavLst>
                                        <p:tav tm="0">
                                          <p:val>
                                            <p:fltVal val="0"/>
                                          </p:val>
                                        </p:tav>
                                        <p:tav tm="100000">
                                          <p:val>
                                            <p:strVal val="#ppt_h"/>
                                          </p:val>
                                        </p:tav>
                                      </p:tavLst>
                                    </p:anim>
                                    <p:anim calcmode="lin" valueType="num">
                                      <p:cBhvr>
                                        <p:cTn id="69" dur="1000" fill="hold"/>
                                        <p:tgtEl>
                                          <p:spTgt spid="130"/>
                                        </p:tgtEl>
                                        <p:attrNameLst>
                                          <p:attrName>style.rotation</p:attrName>
                                        </p:attrNameLst>
                                      </p:cBhvr>
                                      <p:tavLst>
                                        <p:tav tm="0">
                                          <p:val>
                                            <p:fltVal val="90"/>
                                          </p:val>
                                        </p:tav>
                                        <p:tav tm="100000">
                                          <p:val>
                                            <p:fltVal val="0"/>
                                          </p:val>
                                        </p:tav>
                                      </p:tavLst>
                                    </p:anim>
                                    <p:animEffect transition="in" filter="fade">
                                      <p:cBhvr>
                                        <p:cTn id="70" dur="1000"/>
                                        <p:tgtEl>
                                          <p:spTgt spid="130"/>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124"/>
                                        </p:tgtEl>
                                        <p:attrNameLst>
                                          <p:attrName>style.visibility</p:attrName>
                                        </p:attrNameLst>
                                      </p:cBhvr>
                                      <p:to>
                                        <p:strVal val="visible"/>
                                      </p:to>
                                    </p:set>
                                    <p:anim calcmode="lin" valueType="num">
                                      <p:cBhvr>
                                        <p:cTn id="73" dur="1000" fill="hold"/>
                                        <p:tgtEl>
                                          <p:spTgt spid="124"/>
                                        </p:tgtEl>
                                        <p:attrNameLst>
                                          <p:attrName>ppt_w</p:attrName>
                                        </p:attrNameLst>
                                      </p:cBhvr>
                                      <p:tavLst>
                                        <p:tav tm="0">
                                          <p:val>
                                            <p:fltVal val="0"/>
                                          </p:val>
                                        </p:tav>
                                        <p:tav tm="100000">
                                          <p:val>
                                            <p:strVal val="#ppt_w"/>
                                          </p:val>
                                        </p:tav>
                                      </p:tavLst>
                                    </p:anim>
                                    <p:anim calcmode="lin" valueType="num">
                                      <p:cBhvr>
                                        <p:cTn id="74" dur="1000" fill="hold"/>
                                        <p:tgtEl>
                                          <p:spTgt spid="124"/>
                                        </p:tgtEl>
                                        <p:attrNameLst>
                                          <p:attrName>ppt_h</p:attrName>
                                        </p:attrNameLst>
                                      </p:cBhvr>
                                      <p:tavLst>
                                        <p:tav tm="0">
                                          <p:val>
                                            <p:fltVal val="0"/>
                                          </p:val>
                                        </p:tav>
                                        <p:tav tm="100000">
                                          <p:val>
                                            <p:strVal val="#ppt_h"/>
                                          </p:val>
                                        </p:tav>
                                      </p:tavLst>
                                    </p:anim>
                                    <p:anim calcmode="lin" valueType="num">
                                      <p:cBhvr>
                                        <p:cTn id="75" dur="1000" fill="hold"/>
                                        <p:tgtEl>
                                          <p:spTgt spid="124"/>
                                        </p:tgtEl>
                                        <p:attrNameLst>
                                          <p:attrName>style.rotation</p:attrName>
                                        </p:attrNameLst>
                                      </p:cBhvr>
                                      <p:tavLst>
                                        <p:tav tm="0">
                                          <p:val>
                                            <p:fltVal val="90"/>
                                          </p:val>
                                        </p:tav>
                                        <p:tav tm="100000">
                                          <p:val>
                                            <p:fltVal val="0"/>
                                          </p:val>
                                        </p:tav>
                                      </p:tavLst>
                                    </p:anim>
                                    <p:animEffect transition="in" filter="fade">
                                      <p:cBhvr>
                                        <p:cTn id="76" dur="10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17" grpId="0"/>
      <p:bldP spid="119" grpId="0"/>
      <p:bldP spid="121" grpId="0"/>
      <p:bldP spid="123" grpId="0"/>
      <p:bldP spid="124" grpId="0"/>
      <p:bldP spid="125" grpId="0"/>
      <p:bldP spid="12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1456740" y="1351157"/>
            <a:ext cx="2682335"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smtClean="0"/>
              <a:t>VOLVO’S DRIVER ALERT SYSTEM</a:t>
            </a:r>
            <a:endParaRPr dirty="0"/>
          </a:p>
        </p:txBody>
      </p:sp>
      <p:sp>
        <p:nvSpPr>
          <p:cNvPr id="117" name="Google Shape;117;p26"/>
          <p:cNvSpPr txBox="1">
            <a:spLocks noGrp="1"/>
          </p:cNvSpPr>
          <p:nvPr>
            <p:ph type="title" idx="2"/>
          </p:nvPr>
        </p:nvSpPr>
        <p:spPr>
          <a:xfrm>
            <a:off x="2541460" y="2789932"/>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smtClean="0"/>
              <a:t>BIBLIOGRAPHY &amp; REFERENCES</a:t>
            </a:r>
            <a:endParaRPr dirty="0"/>
          </a:p>
        </p:txBody>
      </p:sp>
      <p:sp>
        <p:nvSpPr>
          <p:cNvPr id="119" name="Google Shape;119;p26"/>
          <p:cNvSpPr txBox="1">
            <a:spLocks noGrp="1"/>
          </p:cNvSpPr>
          <p:nvPr>
            <p:ph type="title" idx="4"/>
          </p:nvPr>
        </p:nvSpPr>
        <p:spPr>
          <a:xfrm>
            <a:off x="5033113" y="1336650"/>
            <a:ext cx="2539985"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smtClean="0"/>
              <a:t>FUTURE SCOPES &amp; CONSEQUENCES</a:t>
            </a:r>
            <a:endParaRPr dirty="0"/>
          </a:p>
        </p:txBody>
      </p:sp>
      <p:sp>
        <p:nvSpPr>
          <p:cNvPr id="121" name="Google Shape;121;p26"/>
          <p:cNvSpPr txBox="1">
            <a:spLocks noGrp="1"/>
          </p:cNvSpPr>
          <p:nvPr>
            <p:ph type="title" idx="6"/>
          </p:nvPr>
        </p:nvSpPr>
        <p:spPr>
          <a:xfrm>
            <a:off x="6100589" y="2789932"/>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smtClean="0"/>
              <a:t>IMAGE OF THE PROJECT</a:t>
            </a:r>
            <a:endParaRPr dirty="0"/>
          </a:p>
        </p:txBody>
      </p:sp>
      <p:sp>
        <p:nvSpPr>
          <p:cNvPr id="123" name="Google Shape;123;p26"/>
          <p:cNvSpPr txBox="1">
            <a:spLocks noGrp="1"/>
          </p:cNvSpPr>
          <p:nvPr>
            <p:ph type="title" idx="8"/>
          </p:nvPr>
        </p:nvSpPr>
        <p:spPr>
          <a:xfrm>
            <a:off x="1727689" y="2770600"/>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10</a:t>
            </a:r>
            <a:endParaRPr dirty="0"/>
          </a:p>
        </p:txBody>
      </p:sp>
      <p:sp>
        <p:nvSpPr>
          <p:cNvPr id="124" name="Google Shape;124;p26"/>
          <p:cNvSpPr txBox="1">
            <a:spLocks noGrp="1"/>
          </p:cNvSpPr>
          <p:nvPr>
            <p:ph type="title" idx="9"/>
          </p:nvPr>
        </p:nvSpPr>
        <p:spPr>
          <a:xfrm>
            <a:off x="704337" y="1336650"/>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09</a:t>
            </a:r>
            <a:endParaRPr dirty="0"/>
          </a:p>
        </p:txBody>
      </p:sp>
      <p:sp>
        <p:nvSpPr>
          <p:cNvPr id="125" name="Google Shape;125;p26"/>
          <p:cNvSpPr txBox="1">
            <a:spLocks noGrp="1"/>
          </p:cNvSpPr>
          <p:nvPr>
            <p:ph type="title" idx="13"/>
          </p:nvPr>
        </p:nvSpPr>
        <p:spPr>
          <a:xfrm>
            <a:off x="5304000" y="2789932"/>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12</a:t>
            </a:r>
            <a:endParaRPr dirty="0"/>
          </a:p>
        </p:txBody>
      </p:sp>
      <p:sp>
        <p:nvSpPr>
          <p:cNvPr id="126" name="Google Shape;126;p26"/>
          <p:cNvSpPr txBox="1">
            <a:spLocks noGrp="1"/>
          </p:cNvSpPr>
          <p:nvPr>
            <p:ph type="title" idx="14"/>
          </p:nvPr>
        </p:nvSpPr>
        <p:spPr>
          <a:xfrm>
            <a:off x="4280560" y="1325513"/>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11</a:t>
            </a:r>
            <a:endParaRPr dirty="0"/>
          </a:p>
        </p:txBody>
      </p:sp>
      <p:cxnSp>
        <p:nvCxnSpPr>
          <p:cNvPr id="127" name="Google Shape;127;p26"/>
          <p:cNvCxnSpPr/>
          <p:nvPr/>
        </p:nvCxnSpPr>
        <p:spPr>
          <a:xfrm>
            <a:off x="2403890" y="2675715"/>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28" name="Google Shape;128;p26"/>
          <p:cNvCxnSpPr/>
          <p:nvPr/>
        </p:nvCxnSpPr>
        <p:spPr>
          <a:xfrm>
            <a:off x="4956836" y="1226528"/>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29" name="Google Shape;129;p26"/>
          <p:cNvCxnSpPr/>
          <p:nvPr/>
        </p:nvCxnSpPr>
        <p:spPr>
          <a:xfrm>
            <a:off x="5980275" y="2675715"/>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30" name="Google Shape;130;p26"/>
          <p:cNvCxnSpPr/>
          <p:nvPr/>
        </p:nvCxnSpPr>
        <p:spPr>
          <a:xfrm>
            <a:off x="1380538" y="1226528"/>
            <a:ext cx="0" cy="630600"/>
          </a:xfrm>
          <a:prstGeom prst="straightConnector1">
            <a:avLst/>
          </a:prstGeom>
          <a:noFill/>
          <a:ln w="19050" cap="flat" cmpd="sng">
            <a:solidFill>
              <a:schemeClr val="lt2"/>
            </a:solidFill>
            <a:prstDash val="solid"/>
            <a:round/>
            <a:headEnd type="oval" w="med" len="med"/>
            <a:tailEnd type="oval" w="med" len="med"/>
          </a:ln>
        </p:spPr>
      </p:cxnSp>
      <p:sp>
        <p:nvSpPr>
          <p:cNvPr id="14" name="Google Shape;121;p26"/>
          <p:cNvSpPr txBox="1">
            <a:spLocks/>
          </p:cNvSpPr>
          <p:nvPr/>
        </p:nvSpPr>
        <p:spPr>
          <a:xfrm>
            <a:off x="4341639" y="3802380"/>
            <a:ext cx="2339100"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72000" lvl="0" algn="l" rtl="0">
              <a:lnSpc>
                <a:spcPct val="100000"/>
              </a:lnSpc>
              <a:spcBef>
                <a:spcPts val="0"/>
              </a:spcBef>
              <a:spcAft>
                <a:spcPts val="0"/>
              </a:spcAft>
              <a:buClr>
                <a:schemeClr val="lt2"/>
              </a:buClr>
              <a:buSzPts val="1400"/>
              <a:buFont typeface="Rajdhani"/>
              <a:buNone/>
              <a:defRPr sz="2400" b="1" i="0" u="none" strike="noStrike" cap="none">
                <a:solidFill>
                  <a:schemeClr val="lt2"/>
                </a:solidFill>
                <a:latin typeface="Rajdhani"/>
                <a:ea typeface="Rajdhani"/>
                <a:cs typeface="Rajdhani"/>
                <a:sym typeface="Rajdhani"/>
              </a:defRPr>
            </a:lvl1pPr>
            <a:lvl2pPr marR="0" lvl="1"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r>
              <a:rPr lang="en-US" dirty="0" smtClean="0"/>
              <a:t>SOURCE CODE OF THE PROJECT</a:t>
            </a:r>
            <a:endParaRPr lang="en-US" dirty="0"/>
          </a:p>
        </p:txBody>
      </p:sp>
      <p:sp>
        <p:nvSpPr>
          <p:cNvPr id="15" name="Google Shape;125;p26"/>
          <p:cNvSpPr txBox="1">
            <a:spLocks/>
          </p:cNvSpPr>
          <p:nvPr/>
        </p:nvSpPr>
        <p:spPr>
          <a:xfrm>
            <a:off x="3545050" y="3802380"/>
            <a:ext cx="600000"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r>
              <a:rPr lang="en" dirty="0" smtClean="0"/>
              <a:t>13</a:t>
            </a:r>
            <a:endParaRPr lang="en" dirty="0"/>
          </a:p>
        </p:txBody>
      </p:sp>
      <p:cxnSp>
        <p:nvCxnSpPr>
          <p:cNvPr id="16" name="Google Shape;129;p26"/>
          <p:cNvCxnSpPr/>
          <p:nvPr/>
        </p:nvCxnSpPr>
        <p:spPr>
          <a:xfrm>
            <a:off x="4221325" y="3688163"/>
            <a:ext cx="0" cy="6306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97989191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15"/>
                                        </p:tgtEl>
                                        <p:attrNameLst>
                                          <p:attrName>style.visibility</p:attrName>
                                        </p:attrNameLst>
                                      </p:cBhvr>
                                      <p:to>
                                        <p:strVal val="visible"/>
                                      </p:to>
                                    </p:set>
                                    <p:anim calcmode="lin" valueType="num">
                                      <p:cBhvr>
                                        <p:cTn id="7" dur="1000" fill="hold"/>
                                        <p:tgtEl>
                                          <p:spTgt spid="115"/>
                                        </p:tgtEl>
                                        <p:attrNameLst>
                                          <p:attrName>ppt_w</p:attrName>
                                        </p:attrNameLst>
                                      </p:cBhvr>
                                      <p:tavLst>
                                        <p:tav tm="0">
                                          <p:val>
                                            <p:fltVal val="0"/>
                                          </p:val>
                                        </p:tav>
                                        <p:tav tm="100000">
                                          <p:val>
                                            <p:strVal val="#ppt_w"/>
                                          </p:val>
                                        </p:tav>
                                      </p:tavLst>
                                    </p:anim>
                                    <p:anim calcmode="lin" valueType="num">
                                      <p:cBhvr>
                                        <p:cTn id="8" dur="1000" fill="hold"/>
                                        <p:tgtEl>
                                          <p:spTgt spid="115"/>
                                        </p:tgtEl>
                                        <p:attrNameLst>
                                          <p:attrName>ppt_h</p:attrName>
                                        </p:attrNameLst>
                                      </p:cBhvr>
                                      <p:tavLst>
                                        <p:tav tm="0">
                                          <p:val>
                                            <p:fltVal val="0"/>
                                          </p:val>
                                        </p:tav>
                                        <p:tav tm="100000">
                                          <p:val>
                                            <p:strVal val="#ppt_h"/>
                                          </p:val>
                                        </p:tav>
                                      </p:tavLst>
                                    </p:anim>
                                    <p:anim calcmode="lin" valueType="num">
                                      <p:cBhvr>
                                        <p:cTn id="9" dur="1000" fill="hold"/>
                                        <p:tgtEl>
                                          <p:spTgt spid="115"/>
                                        </p:tgtEl>
                                        <p:attrNameLst>
                                          <p:attrName>style.rotation</p:attrName>
                                        </p:attrNameLst>
                                      </p:cBhvr>
                                      <p:tavLst>
                                        <p:tav tm="0">
                                          <p:val>
                                            <p:fltVal val="90"/>
                                          </p:val>
                                        </p:tav>
                                        <p:tav tm="100000">
                                          <p:val>
                                            <p:fltVal val="0"/>
                                          </p:val>
                                        </p:tav>
                                      </p:tavLst>
                                    </p:anim>
                                    <p:animEffect transition="in" filter="fade">
                                      <p:cBhvr>
                                        <p:cTn id="10" dur="1000"/>
                                        <p:tgtEl>
                                          <p:spTgt spid="11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anim calcmode="lin" valueType="num">
                                      <p:cBhvr>
                                        <p:cTn id="13" dur="1000" fill="hold"/>
                                        <p:tgtEl>
                                          <p:spTgt spid="117"/>
                                        </p:tgtEl>
                                        <p:attrNameLst>
                                          <p:attrName>ppt_w</p:attrName>
                                        </p:attrNameLst>
                                      </p:cBhvr>
                                      <p:tavLst>
                                        <p:tav tm="0">
                                          <p:val>
                                            <p:fltVal val="0"/>
                                          </p:val>
                                        </p:tav>
                                        <p:tav tm="100000">
                                          <p:val>
                                            <p:strVal val="#ppt_w"/>
                                          </p:val>
                                        </p:tav>
                                      </p:tavLst>
                                    </p:anim>
                                    <p:anim calcmode="lin" valueType="num">
                                      <p:cBhvr>
                                        <p:cTn id="14" dur="1000" fill="hold"/>
                                        <p:tgtEl>
                                          <p:spTgt spid="117"/>
                                        </p:tgtEl>
                                        <p:attrNameLst>
                                          <p:attrName>ppt_h</p:attrName>
                                        </p:attrNameLst>
                                      </p:cBhvr>
                                      <p:tavLst>
                                        <p:tav tm="0">
                                          <p:val>
                                            <p:fltVal val="0"/>
                                          </p:val>
                                        </p:tav>
                                        <p:tav tm="100000">
                                          <p:val>
                                            <p:strVal val="#ppt_h"/>
                                          </p:val>
                                        </p:tav>
                                      </p:tavLst>
                                    </p:anim>
                                    <p:anim calcmode="lin" valueType="num">
                                      <p:cBhvr>
                                        <p:cTn id="15" dur="1000" fill="hold"/>
                                        <p:tgtEl>
                                          <p:spTgt spid="117"/>
                                        </p:tgtEl>
                                        <p:attrNameLst>
                                          <p:attrName>style.rotation</p:attrName>
                                        </p:attrNameLst>
                                      </p:cBhvr>
                                      <p:tavLst>
                                        <p:tav tm="0">
                                          <p:val>
                                            <p:fltVal val="90"/>
                                          </p:val>
                                        </p:tav>
                                        <p:tav tm="100000">
                                          <p:val>
                                            <p:fltVal val="0"/>
                                          </p:val>
                                        </p:tav>
                                      </p:tavLst>
                                    </p:anim>
                                    <p:animEffect transition="in" filter="fade">
                                      <p:cBhvr>
                                        <p:cTn id="16" dur="1000"/>
                                        <p:tgtEl>
                                          <p:spTgt spid="117"/>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19"/>
                                        </p:tgtEl>
                                        <p:attrNameLst>
                                          <p:attrName>style.visibility</p:attrName>
                                        </p:attrNameLst>
                                      </p:cBhvr>
                                      <p:to>
                                        <p:strVal val="visible"/>
                                      </p:to>
                                    </p:set>
                                    <p:anim calcmode="lin" valueType="num">
                                      <p:cBhvr>
                                        <p:cTn id="19" dur="1000" fill="hold"/>
                                        <p:tgtEl>
                                          <p:spTgt spid="119"/>
                                        </p:tgtEl>
                                        <p:attrNameLst>
                                          <p:attrName>ppt_w</p:attrName>
                                        </p:attrNameLst>
                                      </p:cBhvr>
                                      <p:tavLst>
                                        <p:tav tm="0">
                                          <p:val>
                                            <p:fltVal val="0"/>
                                          </p:val>
                                        </p:tav>
                                        <p:tav tm="100000">
                                          <p:val>
                                            <p:strVal val="#ppt_w"/>
                                          </p:val>
                                        </p:tav>
                                      </p:tavLst>
                                    </p:anim>
                                    <p:anim calcmode="lin" valueType="num">
                                      <p:cBhvr>
                                        <p:cTn id="20" dur="1000" fill="hold"/>
                                        <p:tgtEl>
                                          <p:spTgt spid="119"/>
                                        </p:tgtEl>
                                        <p:attrNameLst>
                                          <p:attrName>ppt_h</p:attrName>
                                        </p:attrNameLst>
                                      </p:cBhvr>
                                      <p:tavLst>
                                        <p:tav tm="0">
                                          <p:val>
                                            <p:fltVal val="0"/>
                                          </p:val>
                                        </p:tav>
                                        <p:tav tm="100000">
                                          <p:val>
                                            <p:strVal val="#ppt_h"/>
                                          </p:val>
                                        </p:tav>
                                      </p:tavLst>
                                    </p:anim>
                                    <p:anim calcmode="lin" valueType="num">
                                      <p:cBhvr>
                                        <p:cTn id="21" dur="1000" fill="hold"/>
                                        <p:tgtEl>
                                          <p:spTgt spid="119"/>
                                        </p:tgtEl>
                                        <p:attrNameLst>
                                          <p:attrName>style.rotation</p:attrName>
                                        </p:attrNameLst>
                                      </p:cBhvr>
                                      <p:tavLst>
                                        <p:tav tm="0">
                                          <p:val>
                                            <p:fltVal val="90"/>
                                          </p:val>
                                        </p:tav>
                                        <p:tav tm="100000">
                                          <p:val>
                                            <p:fltVal val="0"/>
                                          </p:val>
                                        </p:tav>
                                      </p:tavLst>
                                    </p:anim>
                                    <p:animEffect transition="in" filter="fade">
                                      <p:cBhvr>
                                        <p:cTn id="22" dur="1000"/>
                                        <p:tgtEl>
                                          <p:spTgt spid="119"/>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121"/>
                                        </p:tgtEl>
                                        <p:attrNameLst>
                                          <p:attrName>style.visibility</p:attrName>
                                        </p:attrNameLst>
                                      </p:cBhvr>
                                      <p:to>
                                        <p:strVal val="visible"/>
                                      </p:to>
                                    </p:set>
                                    <p:anim calcmode="lin" valueType="num">
                                      <p:cBhvr>
                                        <p:cTn id="25" dur="1000" fill="hold"/>
                                        <p:tgtEl>
                                          <p:spTgt spid="121"/>
                                        </p:tgtEl>
                                        <p:attrNameLst>
                                          <p:attrName>ppt_w</p:attrName>
                                        </p:attrNameLst>
                                      </p:cBhvr>
                                      <p:tavLst>
                                        <p:tav tm="0">
                                          <p:val>
                                            <p:fltVal val="0"/>
                                          </p:val>
                                        </p:tav>
                                        <p:tav tm="100000">
                                          <p:val>
                                            <p:strVal val="#ppt_w"/>
                                          </p:val>
                                        </p:tav>
                                      </p:tavLst>
                                    </p:anim>
                                    <p:anim calcmode="lin" valueType="num">
                                      <p:cBhvr>
                                        <p:cTn id="26" dur="1000" fill="hold"/>
                                        <p:tgtEl>
                                          <p:spTgt spid="121"/>
                                        </p:tgtEl>
                                        <p:attrNameLst>
                                          <p:attrName>ppt_h</p:attrName>
                                        </p:attrNameLst>
                                      </p:cBhvr>
                                      <p:tavLst>
                                        <p:tav tm="0">
                                          <p:val>
                                            <p:fltVal val="0"/>
                                          </p:val>
                                        </p:tav>
                                        <p:tav tm="100000">
                                          <p:val>
                                            <p:strVal val="#ppt_h"/>
                                          </p:val>
                                        </p:tav>
                                      </p:tavLst>
                                    </p:anim>
                                    <p:anim calcmode="lin" valueType="num">
                                      <p:cBhvr>
                                        <p:cTn id="27" dur="1000" fill="hold"/>
                                        <p:tgtEl>
                                          <p:spTgt spid="121"/>
                                        </p:tgtEl>
                                        <p:attrNameLst>
                                          <p:attrName>style.rotation</p:attrName>
                                        </p:attrNameLst>
                                      </p:cBhvr>
                                      <p:tavLst>
                                        <p:tav tm="0">
                                          <p:val>
                                            <p:fltVal val="90"/>
                                          </p:val>
                                        </p:tav>
                                        <p:tav tm="100000">
                                          <p:val>
                                            <p:fltVal val="0"/>
                                          </p:val>
                                        </p:tav>
                                      </p:tavLst>
                                    </p:anim>
                                    <p:animEffect transition="in" filter="fade">
                                      <p:cBhvr>
                                        <p:cTn id="28" dur="1000"/>
                                        <p:tgtEl>
                                          <p:spTgt spid="121"/>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23"/>
                                        </p:tgtEl>
                                        <p:attrNameLst>
                                          <p:attrName>style.visibility</p:attrName>
                                        </p:attrNameLst>
                                      </p:cBhvr>
                                      <p:to>
                                        <p:strVal val="visible"/>
                                      </p:to>
                                    </p:set>
                                    <p:anim calcmode="lin" valueType="num">
                                      <p:cBhvr>
                                        <p:cTn id="31" dur="1000" fill="hold"/>
                                        <p:tgtEl>
                                          <p:spTgt spid="123"/>
                                        </p:tgtEl>
                                        <p:attrNameLst>
                                          <p:attrName>ppt_w</p:attrName>
                                        </p:attrNameLst>
                                      </p:cBhvr>
                                      <p:tavLst>
                                        <p:tav tm="0">
                                          <p:val>
                                            <p:fltVal val="0"/>
                                          </p:val>
                                        </p:tav>
                                        <p:tav tm="100000">
                                          <p:val>
                                            <p:strVal val="#ppt_w"/>
                                          </p:val>
                                        </p:tav>
                                      </p:tavLst>
                                    </p:anim>
                                    <p:anim calcmode="lin" valueType="num">
                                      <p:cBhvr>
                                        <p:cTn id="32" dur="1000" fill="hold"/>
                                        <p:tgtEl>
                                          <p:spTgt spid="123"/>
                                        </p:tgtEl>
                                        <p:attrNameLst>
                                          <p:attrName>ppt_h</p:attrName>
                                        </p:attrNameLst>
                                      </p:cBhvr>
                                      <p:tavLst>
                                        <p:tav tm="0">
                                          <p:val>
                                            <p:fltVal val="0"/>
                                          </p:val>
                                        </p:tav>
                                        <p:tav tm="100000">
                                          <p:val>
                                            <p:strVal val="#ppt_h"/>
                                          </p:val>
                                        </p:tav>
                                      </p:tavLst>
                                    </p:anim>
                                    <p:anim calcmode="lin" valueType="num">
                                      <p:cBhvr>
                                        <p:cTn id="33" dur="1000" fill="hold"/>
                                        <p:tgtEl>
                                          <p:spTgt spid="123"/>
                                        </p:tgtEl>
                                        <p:attrNameLst>
                                          <p:attrName>style.rotation</p:attrName>
                                        </p:attrNameLst>
                                      </p:cBhvr>
                                      <p:tavLst>
                                        <p:tav tm="0">
                                          <p:val>
                                            <p:fltVal val="90"/>
                                          </p:val>
                                        </p:tav>
                                        <p:tav tm="100000">
                                          <p:val>
                                            <p:fltVal val="0"/>
                                          </p:val>
                                        </p:tav>
                                      </p:tavLst>
                                    </p:anim>
                                    <p:animEffect transition="in" filter="fade">
                                      <p:cBhvr>
                                        <p:cTn id="34" dur="1000"/>
                                        <p:tgtEl>
                                          <p:spTgt spid="123"/>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25"/>
                                        </p:tgtEl>
                                        <p:attrNameLst>
                                          <p:attrName>style.visibility</p:attrName>
                                        </p:attrNameLst>
                                      </p:cBhvr>
                                      <p:to>
                                        <p:strVal val="visible"/>
                                      </p:to>
                                    </p:set>
                                    <p:anim calcmode="lin" valueType="num">
                                      <p:cBhvr>
                                        <p:cTn id="37" dur="1000" fill="hold"/>
                                        <p:tgtEl>
                                          <p:spTgt spid="125"/>
                                        </p:tgtEl>
                                        <p:attrNameLst>
                                          <p:attrName>ppt_w</p:attrName>
                                        </p:attrNameLst>
                                      </p:cBhvr>
                                      <p:tavLst>
                                        <p:tav tm="0">
                                          <p:val>
                                            <p:fltVal val="0"/>
                                          </p:val>
                                        </p:tav>
                                        <p:tav tm="100000">
                                          <p:val>
                                            <p:strVal val="#ppt_w"/>
                                          </p:val>
                                        </p:tav>
                                      </p:tavLst>
                                    </p:anim>
                                    <p:anim calcmode="lin" valueType="num">
                                      <p:cBhvr>
                                        <p:cTn id="38" dur="1000" fill="hold"/>
                                        <p:tgtEl>
                                          <p:spTgt spid="125"/>
                                        </p:tgtEl>
                                        <p:attrNameLst>
                                          <p:attrName>ppt_h</p:attrName>
                                        </p:attrNameLst>
                                      </p:cBhvr>
                                      <p:tavLst>
                                        <p:tav tm="0">
                                          <p:val>
                                            <p:fltVal val="0"/>
                                          </p:val>
                                        </p:tav>
                                        <p:tav tm="100000">
                                          <p:val>
                                            <p:strVal val="#ppt_h"/>
                                          </p:val>
                                        </p:tav>
                                      </p:tavLst>
                                    </p:anim>
                                    <p:anim calcmode="lin" valueType="num">
                                      <p:cBhvr>
                                        <p:cTn id="39" dur="1000" fill="hold"/>
                                        <p:tgtEl>
                                          <p:spTgt spid="125"/>
                                        </p:tgtEl>
                                        <p:attrNameLst>
                                          <p:attrName>style.rotation</p:attrName>
                                        </p:attrNameLst>
                                      </p:cBhvr>
                                      <p:tavLst>
                                        <p:tav tm="0">
                                          <p:val>
                                            <p:fltVal val="90"/>
                                          </p:val>
                                        </p:tav>
                                        <p:tav tm="100000">
                                          <p:val>
                                            <p:fltVal val="0"/>
                                          </p:val>
                                        </p:tav>
                                      </p:tavLst>
                                    </p:anim>
                                    <p:animEffect transition="in" filter="fade">
                                      <p:cBhvr>
                                        <p:cTn id="40" dur="1000"/>
                                        <p:tgtEl>
                                          <p:spTgt spid="125"/>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126"/>
                                        </p:tgtEl>
                                        <p:attrNameLst>
                                          <p:attrName>style.visibility</p:attrName>
                                        </p:attrNameLst>
                                      </p:cBhvr>
                                      <p:to>
                                        <p:strVal val="visible"/>
                                      </p:to>
                                    </p:set>
                                    <p:anim calcmode="lin" valueType="num">
                                      <p:cBhvr>
                                        <p:cTn id="43" dur="1000" fill="hold"/>
                                        <p:tgtEl>
                                          <p:spTgt spid="126"/>
                                        </p:tgtEl>
                                        <p:attrNameLst>
                                          <p:attrName>ppt_w</p:attrName>
                                        </p:attrNameLst>
                                      </p:cBhvr>
                                      <p:tavLst>
                                        <p:tav tm="0">
                                          <p:val>
                                            <p:fltVal val="0"/>
                                          </p:val>
                                        </p:tav>
                                        <p:tav tm="100000">
                                          <p:val>
                                            <p:strVal val="#ppt_w"/>
                                          </p:val>
                                        </p:tav>
                                      </p:tavLst>
                                    </p:anim>
                                    <p:anim calcmode="lin" valueType="num">
                                      <p:cBhvr>
                                        <p:cTn id="44" dur="1000" fill="hold"/>
                                        <p:tgtEl>
                                          <p:spTgt spid="126"/>
                                        </p:tgtEl>
                                        <p:attrNameLst>
                                          <p:attrName>ppt_h</p:attrName>
                                        </p:attrNameLst>
                                      </p:cBhvr>
                                      <p:tavLst>
                                        <p:tav tm="0">
                                          <p:val>
                                            <p:fltVal val="0"/>
                                          </p:val>
                                        </p:tav>
                                        <p:tav tm="100000">
                                          <p:val>
                                            <p:strVal val="#ppt_h"/>
                                          </p:val>
                                        </p:tav>
                                      </p:tavLst>
                                    </p:anim>
                                    <p:anim calcmode="lin" valueType="num">
                                      <p:cBhvr>
                                        <p:cTn id="45" dur="1000" fill="hold"/>
                                        <p:tgtEl>
                                          <p:spTgt spid="126"/>
                                        </p:tgtEl>
                                        <p:attrNameLst>
                                          <p:attrName>style.rotation</p:attrName>
                                        </p:attrNameLst>
                                      </p:cBhvr>
                                      <p:tavLst>
                                        <p:tav tm="0">
                                          <p:val>
                                            <p:fltVal val="90"/>
                                          </p:val>
                                        </p:tav>
                                        <p:tav tm="100000">
                                          <p:val>
                                            <p:fltVal val="0"/>
                                          </p:val>
                                        </p:tav>
                                      </p:tavLst>
                                    </p:anim>
                                    <p:animEffect transition="in" filter="fade">
                                      <p:cBhvr>
                                        <p:cTn id="46" dur="1000"/>
                                        <p:tgtEl>
                                          <p:spTgt spid="126"/>
                                        </p:tgtEl>
                                      </p:cBhvr>
                                    </p:animEffect>
                                  </p:childTnLst>
                                </p:cTn>
                              </p:par>
                              <p:par>
                                <p:cTn id="47" presetID="31" presetClass="entr" presetSubtype="0" fill="hold" nodeType="withEffect">
                                  <p:stCondLst>
                                    <p:cond delay="0"/>
                                  </p:stCondLst>
                                  <p:childTnLst>
                                    <p:set>
                                      <p:cBhvr>
                                        <p:cTn id="48" dur="1" fill="hold">
                                          <p:stCondLst>
                                            <p:cond delay="0"/>
                                          </p:stCondLst>
                                        </p:cTn>
                                        <p:tgtEl>
                                          <p:spTgt spid="127"/>
                                        </p:tgtEl>
                                        <p:attrNameLst>
                                          <p:attrName>style.visibility</p:attrName>
                                        </p:attrNameLst>
                                      </p:cBhvr>
                                      <p:to>
                                        <p:strVal val="visible"/>
                                      </p:to>
                                    </p:set>
                                    <p:anim calcmode="lin" valueType="num">
                                      <p:cBhvr>
                                        <p:cTn id="49" dur="1000" fill="hold"/>
                                        <p:tgtEl>
                                          <p:spTgt spid="127"/>
                                        </p:tgtEl>
                                        <p:attrNameLst>
                                          <p:attrName>ppt_w</p:attrName>
                                        </p:attrNameLst>
                                      </p:cBhvr>
                                      <p:tavLst>
                                        <p:tav tm="0">
                                          <p:val>
                                            <p:fltVal val="0"/>
                                          </p:val>
                                        </p:tav>
                                        <p:tav tm="100000">
                                          <p:val>
                                            <p:strVal val="#ppt_w"/>
                                          </p:val>
                                        </p:tav>
                                      </p:tavLst>
                                    </p:anim>
                                    <p:anim calcmode="lin" valueType="num">
                                      <p:cBhvr>
                                        <p:cTn id="50" dur="1000" fill="hold"/>
                                        <p:tgtEl>
                                          <p:spTgt spid="127"/>
                                        </p:tgtEl>
                                        <p:attrNameLst>
                                          <p:attrName>ppt_h</p:attrName>
                                        </p:attrNameLst>
                                      </p:cBhvr>
                                      <p:tavLst>
                                        <p:tav tm="0">
                                          <p:val>
                                            <p:fltVal val="0"/>
                                          </p:val>
                                        </p:tav>
                                        <p:tav tm="100000">
                                          <p:val>
                                            <p:strVal val="#ppt_h"/>
                                          </p:val>
                                        </p:tav>
                                      </p:tavLst>
                                    </p:anim>
                                    <p:anim calcmode="lin" valueType="num">
                                      <p:cBhvr>
                                        <p:cTn id="51" dur="1000" fill="hold"/>
                                        <p:tgtEl>
                                          <p:spTgt spid="127"/>
                                        </p:tgtEl>
                                        <p:attrNameLst>
                                          <p:attrName>style.rotation</p:attrName>
                                        </p:attrNameLst>
                                      </p:cBhvr>
                                      <p:tavLst>
                                        <p:tav tm="0">
                                          <p:val>
                                            <p:fltVal val="90"/>
                                          </p:val>
                                        </p:tav>
                                        <p:tav tm="100000">
                                          <p:val>
                                            <p:fltVal val="0"/>
                                          </p:val>
                                        </p:tav>
                                      </p:tavLst>
                                    </p:anim>
                                    <p:animEffect transition="in" filter="fade">
                                      <p:cBhvr>
                                        <p:cTn id="52" dur="1000"/>
                                        <p:tgtEl>
                                          <p:spTgt spid="127"/>
                                        </p:tgtEl>
                                      </p:cBhvr>
                                    </p:animEffect>
                                  </p:childTnLst>
                                </p:cTn>
                              </p:par>
                              <p:par>
                                <p:cTn id="53" presetID="31" presetClass="entr" presetSubtype="0" fill="hold" nodeType="withEffect">
                                  <p:stCondLst>
                                    <p:cond delay="0"/>
                                  </p:stCondLst>
                                  <p:childTnLst>
                                    <p:set>
                                      <p:cBhvr>
                                        <p:cTn id="54" dur="1" fill="hold">
                                          <p:stCondLst>
                                            <p:cond delay="0"/>
                                          </p:stCondLst>
                                        </p:cTn>
                                        <p:tgtEl>
                                          <p:spTgt spid="128"/>
                                        </p:tgtEl>
                                        <p:attrNameLst>
                                          <p:attrName>style.visibility</p:attrName>
                                        </p:attrNameLst>
                                      </p:cBhvr>
                                      <p:to>
                                        <p:strVal val="visible"/>
                                      </p:to>
                                    </p:set>
                                    <p:anim calcmode="lin" valueType="num">
                                      <p:cBhvr>
                                        <p:cTn id="55" dur="1000" fill="hold"/>
                                        <p:tgtEl>
                                          <p:spTgt spid="128"/>
                                        </p:tgtEl>
                                        <p:attrNameLst>
                                          <p:attrName>ppt_w</p:attrName>
                                        </p:attrNameLst>
                                      </p:cBhvr>
                                      <p:tavLst>
                                        <p:tav tm="0">
                                          <p:val>
                                            <p:fltVal val="0"/>
                                          </p:val>
                                        </p:tav>
                                        <p:tav tm="100000">
                                          <p:val>
                                            <p:strVal val="#ppt_w"/>
                                          </p:val>
                                        </p:tav>
                                      </p:tavLst>
                                    </p:anim>
                                    <p:anim calcmode="lin" valueType="num">
                                      <p:cBhvr>
                                        <p:cTn id="56" dur="1000" fill="hold"/>
                                        <p:tgtEl>
                                          <p:spTgt spid="128"/>
                                        </p:tgtEl>
                                        <p:attrNameLst>
                                          <p:attrName>ppt_h</p:attrName>
                                        </p:attrNameLst>
                                      </p:cBhvr>
                                      <p:tavLst>
                                        <p:tav tm="0">
                                          <p:val>
                                            <p:fltVal val="0"/>
                                          </p:val>
                                        </p:tav>
                                        <p:tav tm="100000">
                                          <p:val>
                                            <p:strVal val="#ppt_h"/>
                                          </p:val>
                                        </p:tav>
                                      </p:tavLst>
                                    </p:anim>
                                    <p:anim calcmode="lin" valueType="num">
                                      <p:cBhvr>
                                        <p:cTn id="57" dur="1000" fill="hold"/>
                                        <p:tgtEl>
                                          <p:spTgt spid="128"/>
                                        </p:tgtEl>
                                        <p:attrNameLst>
                                          <p:attrName>style.rotation</p:attrName>
                                        </p:attrNameLst>
                                      </p:cBhvr>
                                      <p:tavLst>
                                        <p:tav tm="0">
                                          <p:val>
                                            <p:fltVal val="90"/>
                                          </p:val>
                                        </p:tav>
                                        <p:tav tm="100000">
                                          <p:val>
                                            <p:fltVal val="0"/>
                                          </p:val>
                                        </p:tav>
                                      </p:tavLst>
                                    </p:anim>
                                    <p:animEffect transition="in" filter="fade">
                                      <p:cBhvr>
                                        <p:cTn id="58" dur="1000"/>
                                        <p:tgtEl>
                                          <p:spTgt spid="128"/>
                                        </p:tgtEl>
                                      </p:cBhvr>
                                    </p:animEffect>
                                  </p:childTnLst>
                                </p:cTn>
                              </p:par>
                              <p:par>
                                <p:cTn id="59" presetID="31" presetClass="entr" presetSubtype="0" fill="hold" nodeType="withEffect">
                                  <p:stCondLst>
                                    <p:cond delay="0"/>
                                  </p:stCondLst>
                                  <p:childTnLst>
                                    <p:set>
                                      <p:cBhvr>
                                        <p:cTn id="60" dur="1" fill="hold">
                                          <p:stCondLst>
                                            <p:cond delay="0"/>
                                          </p:stCondLst>
                                        </p:cTn>
                                        <p:tgtEl>
                                          <p:spTgt spid="129"/>
                                        </p:tgtEl>
                                        <p:attrNameLst>
                                          <p:attrName>style.visibility</p:attrName>
                                        </p:attrNameLst>
                                      </p:cBhvr>
                                      <p:to>
                                        <p:strVal val="visible"/>
                                      </p:to>
                                    </p:set>
                                    <p:anim calcmode="lin" valueType="num">
                                      <p:cBhvr>
                                        <p:cTn id="61" dur="1000" fill="hold"/>
                                        <p:tgtEl>
                                          <p:spTgt spid="129"/>
                                        </p:tgtEl>
                                        <p:attrNameLst>
                                          <p:attrName>ppt_w</p:attrName>
                                        </p:attrNameLst>
                                      </p:cBhvr>
                                      <p:tavLst>
                                        <p:tav tm="0">
                                          <p:val>
                                            <p:fltVal val="0"/>
                                          </p:val>
                                        </p:tav>
                                        <p:tav tm="100000">
                                          <p:val>
                                            <p:strVal val="#ppt_w"/>
                                          </p:val>
                                        </p:tav>
                                      </p:tavLst>
                                    </p:anim>
                                    <p:anim calcmode="lin" valueType="num">
                                      <p:cBhvr>
                                        <p:cTn id="62" dur="1000" fill="hold"/>
                                        <p:tgtEl>
                                          <p:spTgt spid="129"/>
                                        </p:tgtEl>
                                        <p:attrNameLst>
                                          <p:attrName>ppt_h</p:attrName>
                                        </p:attrNameLst>
                                      </p:cBhvr>
                                      <p:tavLst>
                                        <p:tav tm="0">
                                          <p:val>
                                            <p:fltVal val="0"/>
                                          </p:val>
                                        </p:tav>
                                        <p:tav tm="100000">
                                          <p:val>
                                            <p:strVal val="#ppt_h"/>
                                          </p:val>
                                        </p:tav>
                                      </p:tavLst>
                                    </p:anim>
                                    <p:anim calcmode="lin" valueType="num">
                                      <p:cBhvr>
                                        <p:cTn id="63" dur="1000" fill="hold"/>
                                        <p:tgtEl>
                                          <p:spTgt spid="129"/>
                                        </p:tgtEl>
                                        <p:attrNameLst>
                                          <p:attrName>style.rotation</p:attrName>
                                        </p:attrNameLst>
                                      </p:cBhvr>
                                      <p:tavLst>
                                        <p:tav tm="0">
                                          <p:val>
                                            <p:fltVal val="90"/>
                                          </p:val>
                                        </p:tav>
                                        <p:tav tm="100000">
                                          <p:val>
                                            <p:fltVal val="0"/>
                                          </p:val>
                                        </p:tav>
                                      </p:tavLst>
                                    </p:anim>
                                    <p:animEffect transition="in" filter="fade">
                                      <p:cBhvr>
                                        <p:cTn id="64" dur="1000"/>
                                        <p:tgtEl>
                                          <p:spTgt spid="129"/>
                                        </p:tgtEl>
                                      </p:cBhvr>
                                    </p:animEffect>
                                  </p:childTnLst>
                                </p:cTn>
                              </p:par>
                              <p:par>
                                <p:cTn id="65" presetID="31" presetClass="entr" presetSubtype="0" fill="hold" nodeType="withEffect">
                                  <p:stCondLst>
                                    <p:cond delay="0"/>
                                  </p:stCondLst>
                                  <p:childTnLst>
                                    <p:set>
                                      <p:cBhvr>
                                        <p:cTn id="66" dur="1" fill="hold">
                                          <p:stCondLst>
                                            <p:cond delay="0"/>
                                          </p:stCondLst>
                                        </p:cTn>
                                        <p:tgtEl>
                                          <p:spTgt spid="130"/>
                                        </p:tgtEl>
                                        <p:attrNameLst>
                                          <p:attrName>style.visibility</p:attrName>
                                        </p:attrNameLst>
                                      </p:cBhvr>
                                      <p:to>
                                        <p:strVal val="visible"/>
                                      </p:to>
                                    </p:set>
                                    <p:anim calcmode="lin" valueType="num">
                                      <p:cBhvr>
                                        <p:cTn id="67" dur="1000" fill="hold"/>
                                        <p:tgtEl>
                                          <p:spTgt spid="130"/>
                                        </p:tgtEl>
                                        <p:attrNameLst>
                                          <p:attrName>ppt_w</p:attrName>
                                        </p:attrNameLst>
                                      </p:cBhvr>
                                      <p:tavLst>
                                        <p:tav tm="0">
                                          <p:val>
                                            <p:fltVal val="0"/>
                                          </p:val>
                                        </p:tav>
                                        <p:tav tm="100000">
                                          <p:val>
                                            <p:strVal val="#ppt_w"/>
                                          </p:val>
                                        </p:tav>
                                      </p:tavLst>
                                    </p:anim>
                                    <p:anim calcmode="lin" valueType="num">
                                      <p:cBhvr>
                                        <p:cTn id="68" dur="1000" fill="hold"/>
                                        <p:tgtEl>
                                          <p:spTgt spid="130"/>
                                        </p:tgtEl>
                                        <p:attrNameLst>
                                          <p:attrName>ppt_h</p:attrName>
                                        </p:attrNameLst>
                                      </p:cBhvr>
                                      <p:tavLst>
                                        <p:tav tm="0">
                                          <p:val>
                                            <p:fltVal val="0"/>
                                          </p:val>
                                        </p:tav>
                                        <p:tav tm="100000">
                                          <p:val>
                                            <p:strVal val="#ppt_h"/>
                                          </p:val>
                                        </p:tav>
                                      </p:tavLst>
                                    </p:anim>
                                    <p:anim calcmode="lin" valueType="num">
                                      <p:cBhvr>
                                        <p:cTn id="69" dur="1000" fill="hold"/>
                                        <p:tgtEl>
                                          <p:spTgt spid="130"/>
                                        </p:tgtEl>
                                        <p:attrNameLst>
                                          <p:attrName>style.rotation</p:attrName>
                                        </p:attrNameLst>
                                      </p:cBhvr>
                                      <p:tavLst>
                                        <p:tav tm="0">
                                          <p:val>
                                            <p:fltVal val="90"/>
                                          </p:val>
                                        </p:tav>
                                        <p:tav tm="100000">
                                          <p:val>
                                            <p:fltVal val="0"/>
                                          </p:val>
                                        </p:tav>
                                      </p:tavLst>
                                    </p:anim>
                                    <p:animEffect transition="in" filter="fade">
                                      <p:cBhvr>
                                        <p:cTn id="70" dur="1000"/>
                                        <p:tgtEl>
                                          <p:spTgt spid="130"/>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14"/>
                                        </p:tgtEl>
                                        <p:attrNameLst>
                                          <p:attrName>style.visibility</p:attrName>
                                        </p:attrNameLst>
                                      </p:cBhvr>
                                      <p:to>
                                        <p:strVal val="visible"/>
                                      </p:to>
                                    </p:set>
                                    <p:anim calcmode="lin" valueType="num">
                                      <p:cBhvr>
                                        <p:cTn id="73" dur="1000" fill="hold"/>
                                        <p:tgtEl>
                                          <p:spTgt spid="14"/>
                                        </p:tgtEl>
                                        <p:attrNameLst>
                                          <p:attrName>ppt_w</p:attrName>
                                        </p:attrNameLst>
                                      </p:cBhvr>
                                      <p:tavLst>
                                        <p:tav tm="0">
                                          <p:val>
                                            <p:fltVal val="0"/>
                                          </p:val>
                                        </p:tav>
                                        <p:tav tm="100000">
                                          <p:val>
                                            <p:strVal val="#ppt_w"/>
                                          </p:val>
                                        </p:tav>
                                      </p:tavLst>
                                    </p:anim>
                                    <p:anim calcmode="lin" valueType="num">
                                      <p:cBhvr>
                                        <p:cTn id="74" dur="1000" fill="hold"/>
                                        <p:tgtEl>
                                          <p:spTgt spid="14"/>
                                        </p:tgtEl>
                                        <p:attrNameLst>
                                          <p:attrName>ppt_h</p:attrName>
                                        </p:attrNameLst>
                                      </p:cBhvr>
                                      <p:tavLst>
                                        <p:tav tm="0">
                                          <p:val>
                                            <p:fltVal val="0"/>
                                          </p:val>
                                        </p:tav>
                                        <p:tav tm="100000">
                                          <p:val>
                                            <p:strVal val="#ppt_h"/>
                                          </p:val>
                                        </p:tav>
                                      </p:tavLst>
                                    </p:anim>
                                    <p:anim calcmode="lin" valueType="num">
                                      <p:cBhvr>
                                        <p:cTn id="75" dur="1000" fill="hold"/>
                                        <p:tgtEl>
                                          <p:spTgt spid="14"/>
                                        </p:tgtEl>
                                        <p:attrNameLst>
                                          <p:attrName>style.rotation</p:attrName>
                                        </p:attrNameLst>
                                      </p:cBhvr>
                                      <p:tavLst>
                                        <p:tav tm="0">
                                          <p:val>
                                            <p:fltVal val="90"/>
                                          </p:val>
                                        </p:tav>
                                        <p:tav tm="100000">
                                          <p:val>
                                            <p:fltVal val="0"/>
                                          </p:val>
                                        </p:tav>
                                      </p:tavLst>
                                    </p:anim>
                                    <p:animEffect transition="in" filter="fade">
                                      <p:cBhvr>
                                        <p:cTn id="76" dur="1000"/>
                                        <p:tgtEl>
                                          <p:spTgt spid="14"/>
                                        </p:tgtEl>
                                      </p:cBhvr>
                                    </p:animEffect>
                                  </p:childTnLst>
                                </p:cTn>
                              </p:par>
                              <p:par>
                                <p:cTn id="77" presetID="31" presetClass="entr" presetSubtype="0" fill="hold" grpId="0" nodeType="withEffect">
                                  <p:stCondLst>
                                    <p:cond delay="0"/>
                                  </p:stCondLst>
                                  <p:childTnLst>
                                    <p:set>
                                      <p:cBhvr>
                                        <p:cTn id="78" dur="1" fill="hold">
                                          <p:stCondLst>
                                            <p:cond delay="0"/>
                                          </p:stCondLst>
                                        </p:cTn>
                                        <p:tgtEl>
                                          <p:spTgt spid="15"/>
                                        </p:tgtEl>
                                        <p:attrNameLst>
                                          <p:attrName>style.visibility</p:attrName>
                                        </p:attrNameLst>
                                      </p:cBhvr>
                                      <p:to>
                                        <p:strVal val="visible"/>
                                      </p:to>
                                    </p:set>
                                    <p:anim calcmode="lin" valueType="num">
                                      <p:cBhvr>
                                        <p:cTn id="79" dur="1000" fill="hold"/>
                                        <p:tgtEl>
                                          <p:spTgt spid="15"/>
                                        </p:tgtEl>
                                        <p:attrNameLst>
                                          <p:attrName>ppt_w</p:attrName>
                                        </p:attrNameLst>
                                      </p:cBhvr>
                                      <p:tavLst>
                                        <p:tav tm="0">
                                          <p:val>
                                            <p:fltVal val="0"/>
                                          </p:val>
                                        </p:tav>
                                        <p:tav tm="100000">
                                          <p:val>
                                            <p:strVal val="#ppt_w"/>
                                          </p:val>
                                        </p:tav>
                                      </p:tavLst>
                                    </p:anim>
                                    <p:anim calcmode="lin" valueType="num">
                                      <p:cBhvr>
                                        <p:cTn id="80" dur="1000" fill="hold"/>
                                        <p:tgtEl>
                                          <p:spTgt spid="15"/>
                                        </p:tgtEl>
                                        <p:attrNameLst>
                                          <p:attrName>ppt_h</p:attrName>
                                        </p:attrNameLst>
                                      </p:cBhvr>
                                      <p:tavLst>
                                        <p:tav tm="0">
                                          <p:val>
                                            <p:fltVal val="0"/>
                                          </p:val>
                                        </p:tav>
                                        <p:tav tm="100000">
                                          <p:val>
                                            <p:strVal val="#ppt_h"/>
                                          </p:val>
                                        </p:tav>
                                      </p:tavLst>
                                    </p:anim>
                                    <p:anim calcmode="lin" valueType="num">
                                      <p:cBhvr>
                                        <p:cTn id="81" dur="1000" fill="hold"/>
                                        <p:tgtEl>
                                          <p:spTgt spid="15"/>
                                        </p:tgtEl>
                                        <p:attrNameLst>
                                          <p:attrName>style.rotation</p:attrName>
                                        </p:attrNameLst>
                                      </p:cBhvr>
                                      <p:tavLst>
                                        <p:tav tm="0">
                                          <p:val>
                                            <p:fltVal val="90"/>
                                          </p:val>
                                        </p:tav>
                                        <p:tav tm="100000">
                                          <p:val>
                                            <p:fltVal val="0"/>
                                          </p:val>
                                        </p:tav>
                                      </p:tavLst>
                                    </p:anim>
                                    <p:animEffect transition="in" filter="fade">
                                      <p:cBhvr>
                                        <p:cTn id="82" dur="1000"/>
                                        <p:tgtEl>
                                          <p:spTgt spid="15"/>
                                        </p:tgtEl>
                                      </p:cBhvr>
                                    </p:animEffect>
                                  </p:childTnLst>
                                </p:cTn>
                              </p:par>
                              <p:par>
                                <p:cTn id="83" presetID="31" presetClass="entr" presetSubtype="0" fill="hold" nodeType="withEffect">
                                  <p:stCondLst>
                                    <p:cond delay="0"/>
                                  </p:stCondLst>
                                  <p:childTnLst>
                                    <p:set>
                                      <p:cBhvr>
                                        <p:cTn id="84" dur="1" fill="hold">
                                          <p:stCondLst>
                                            <p:cond delay="0"/>
                                          </p:stCondLst>
                                        </p:cTn>
                                        <p:tgtEl>
                                          <p:spTgt spid="16"/>
                                        </p:tgtEl>
                                        <p:attrNameLst>
                                          <p:attrName>style.visibility</p:attrName>
                                        </p:attrNameLst>
                                      </p:cBhvr>
                                      <p:to>
                                        <p:strVal val="visible"/>
                                      </p:to>
                                    </p:set>
                                    <p:anim calcmode="lin" valueType="num">
                                      <p:cBhvr>
                                        <p:cTn id="85" dur="1000" fill="hold"/>
                                        <p:tgtEl>
                                          <p:spTgt spid="16"/>
                                        </p:tgtEl>
                                        <p:attrNameLst>
                                          <p:attrName>ppt_w</p:attrName>
                                        </p:attrNameLst>
                                      </p:cBhvr>
                                      <p:tavLst>
                                        <p:tav tm="0">
                                          <p:val>
                                            <p:fltVal val="0"/>
                                          </p:val>
                                        </p:tav>
                                        <p:tav tm="100000">
                                          <p:val>
                                            <p:strVal val="#ppt_w"/>
                                          </p:val>
                                        </p:tav>
                                      </p:tavLst>
                                    </p:anim>
                                    <p:anim calcmode="lin" valueType="num">
                                      <p:cBhvr>
                                        <p:cTn id="86" dur="1000" fill="hold"/>
                                        <p:tgtEl>
                                          <p:spTgt spid="16"/>
                                        </p:tgtEl>
                                        <p:attrNameLst>
                                          <p:attrName>ppt_h</p:attrName>
                                        </p:attrNameLst>
                                      </p:cBhvr>
                                      <p:tavLst>
                                        <p:tav tm="0">
                                          <p:val>
                                            <p:fltVal val="0"/>
                                          </p:val>
                                        </p:tav>
                                        <p:tav tm="100000">
                                          <p:val>
                                            <p:strVal val="#ppt_h"/>
                                          </p:val>
                                        </p:tav>
                                      </p:tavLst>
                                    </p:anim>
                                    <p:anim calcmode="lin" valueType="num">
                                      <p:cBhvr>
                                        <p:cTn id="87" dur="1000" fill="hold"/>
                                        <p:tgtEl>
                                          <p:spTgt spid="16"/>
                                        </p:tgtEl>
                                        <p:attrNameLst>
                                          <p:attrName>style.rotation</p:attrName>
                                        </p:attrNameLst>
                                      </p:cBhvr>
                                      <p:tavLst>
                                        <p:tav tm="0">
                                          <p:val>
                                            <p:fltVal val="90"/>
                                          </p:val>
                                        </p:tav>
                                        <p:tav tm="100000">
                                          <p:val>
                                            <p:fltVal val="0"/>
                                          </p:val>
                                        </p:tav>
                                      </p:tavLst>
                                    </p:anim>
                                    <p:animEffect transition="in" filter="fade">
                                      <p:cBhvr>
                                        <p:cTn id="88" dur="1000"/>
                                        <p:tgtEl>
                                          <p:spTgt spid="16"/>
                                        </p:tgtEl>
                                      </p:cBhvr>
                                    </p:animEffect>
                                  </p:childTnLst>
                                </p:cTn>
                              </p:par>
                              <p:par>
                                <p:cTn id="89" presetID="31" presetClass="entr" presetSubtype="0" fill="hold" grpId="0" nodeType="withEffect">
                                  <p:stCondLst>
                                    <p:cond delay="0"/>
                                  </p:stCondLst>
                                  <p:childTnLst>
                                    <p:set>
                                      <p:cBhvr>
                                        <p:cTn id="90" dur="1" fill="hold">
                                          <p:stCondLst>
                                            <p:cond delay="0"/>
                                          </p:stCondLst>
                                        </p:cTn>
                                        <p:tgtEl>
                                          <p:spTgt spid="124"/>
                                        </p:tgtEl>
                                        <p:attrNameLst>
                                          <p:attrName>style.visibility</p:attrName>
                                        </p:attrNameLst>
                                      </p:cBhvr>
                                      <p:to>
                                        <p:strVal val="visible"/>
                                      </p:to>
                                    </p:set>
                                    <p:anim calcmode="lin" valueType="num">
                                      <p:cBhvr>
                                        <p:cTn id="91" dur="1000" fill="hold"/>
                                        <p:tgtEl>
                                          <p:spTgt spid="124"/>
                                        </p:tgtEl>
                                        <p:attrNameLst>
                                          <p:attrName>ppt_w</p:attrName>
                                        </p:attrNameLst>
                                      </p:cBhvr>
                                      <p:tavLst>
                                        <p:tav tm="0">
                                          <p:val>
                                            <p:fltVal val="0"/>
                                          </p:val>
                                        </p:tav>
                                        <p:tav tm="100000">
                                          <p:val>
                                            <p:strVal val="#ppt_w"/>
                                          </p:val>
                                        </p:tav>
                                      </p:tavLst>
                                    </p:anim>
                                    <p:anim calcmode="lin" valueType="num">
                                      <p:cBhvr>
                                        <p:cTn id="92" dur="1000" fill="hold"/>
                                        <p:tgtEl>
                                          <p:spTgt spid="124"/>
                                        </p:tgtEl>
                                        <p:attrNameLst>
                                          <p:attrName>ppt_h</p:attrName>
                                        </p:attrNameLst>
                                      </p:cBhvr>
                                      <p:tavLst>
                                        <p:tav tm="0">
                                          <p:val>
                                            <p:fltVal val="0"/>
                                          </p:val>
                                        </p:tav>
                                        <p:tav tm="100000">
                                          <p:val>
                                            <p:strVal val="#ppt_h"/>
                                          </p:val>
                                        </p:tav>
                                      </p:tavLst>
                                    </p:anim>
                                    <p:anim calcmode="lin" valueType="num">
                                      <p:cBhvr>
                                        <p:cTn id="93" dur="1000" fill="hold"/>
                                        <p:tgtEl>
                                          <p:spTgt spid="124"/>
                                        </p:tgtEl>
                                        <p:attrNameLst>
                                          <p:attrName>style.rotation</p:attrName>
                                        </p:attrNameLst>
                                      </p:cBhvr>
                                      <p:tavLst>
                                        <p:tav tm="0">
                                          <p:val>
                                            <p:fltVal val="90"/>
                                          </p:val>
                                        </p:tav>
                                        <p:tav tm="100000">
                                          <p:val>
                                            <p:fltVal val="0"/>
                                          </p:val>
                                        </p:tav>
                                      </p:tavLst>
                                    </p:anim>
                                    <p:animEffect transition="in" filter="fade">
                                      <p:cBhvr>
                                        <p:cTn id="94" dur="10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17" grpId="0"/>
      <p:bldP spid="119" grpId="0"/>
      <p:bldP spid="121" grpId="0"/>
      <p:bldP spid="123" grpId="0"/>
      <p:bldP spid="124" grpId="0"/>
      <p:bldP spid="125" grpId="0"/>
      <p:bldP spid="126" grpId="0"/>
      <p:bldP spid="14"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195072" y="971850"/>
            <a:ext cx="4722678"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INTRODUCTION</a:t>
            </a:r>
            <a:endParaRPr dirty="0"/>
          </a:p>
        </p:txBody>
      </p:sp>
      <p:sp>
        <p:nvSpPr>
          <p:cNvPr id="176" name="Google Shape;176;p30"/>
          <p:cNvSpPr txBox="1">
            <a:spLocks noGrp="1"/>
          </p:cNvSpPr>
          <p:nvPr>
            <p:ph type="title" idx="2"/>
          </p:nvPr>
        </p:nvSpPr>
        <p:spPr>
          <a:xfrm>
            <a:off x="4849170" y="1001125"/>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cxnSp>
        <p:nvCxnSpPr>
          <p:cNvPr id="177" name="Google Shape;177;p30"/>
          <p:cNvCxnSpPr/>
          <p:nvPr/>
        </p:nvCxnSpPr>
        <p:spPr>
          <a:xfrm rot="10800000" flipH="1">
            <a:off x="5001175" y="3111650"/>
            <a:ext cx="3425700" cy="210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6" name="Google Shape;136;p27"/>
          <p:cNvSpPr txBox="1">
            <a:spLocks noGrp="1"/>
          </p:cNvSpPr>
          <p:nvPr>
            <p:ph type="subTitle" idx="1"/>
          </p:nvPr>
        </p:nvSpPr>
        <p:spPr>
          <a:xfrm>
            <a:off x="1560570" y="923541"/>
            <a:ext cx="6217926" cy="3095742"/>
          </a:xfrm>
          <a:prstGeom prst="rect">
            <a:avLst/>
          </a:prstGeom>
        </p:spPr>
        <p:txBody>
          <a:bodyPr spcFirstLastPara="1" wrap="square" lIns="91425" tIns="91425" rIns="91425" bIns="91425" anchor="ctr" anchorCtr="0">
            <a:noAutofit/>
          </a:bodyPr>
          <a:lstStyle/>
          <a:p>
            <a:pPr marL="297815" marR="203200" indent="-285750" algn="just">
              <a:spcBef>
                <a:spcPts val="425"/>
              </a:spcBef>
              <a:buClr>
                <a:srgbClr val="EFAC00"/>
              </a:buClr>
              <a:buSzPct val="79629"/>
              <a:buFont typeface="Arial" panose="020B0604020202020204" pitchFamily="34" charset="0"/>
              <a:buChar char="•"/>
              <a:tabLst>
                <a:tab pos="332105" algn="l"/>
                <a:tab pos="332740" algn="l"/>
              </a:tabLst>
            </a:pPr>
            <a:r>
              <a:rPr lang="en-US" sz="1600" dirty="0">
                <a:latin typeface="Fira Sans Condensed" panose="020B0604020202020204" charset="0"/>
                <a:cs typeface="Corbel"/>
              </a:rPr>
              <a:t>The </a:t>
            </a:r>
            <a:r>
              <a:rPr lang="en-US" sz="1600" spc="-5" dirty="0">
                <a:latin typeface="Fira Sans Condensed" panose="020B0604020202020204" charset="0"/>
                <a:cs typeface="Corbel"/>
              </a:rPr>
              <a:t>National </a:t>
            </a:r>
            <a:r>
              <a:rPr lang="en-US" sz="1600" spc="-15" dirty="0">
                <a:latin typeface="Fira Sans Condensed" panose="020B0604020202020204" charset="0"/>
                <a:cs typeface="Corbel"/>
              </a:rPr>
              <a:t>Transportation </a:t>
            </a:r>
            <a:r>
              <a:rPr lang="en-US" sz="1600" dirty="0">
                <a:latin typeface="Fira Sans Condensed" panose="020B0604020202020204" charset="0"/>
                <a:cs typeface="Corbel"/>
              </a:rPr>
              <a:t>Safety </a:t>
            </a:r>
            <a:r>
              <a:rPr lang="en-US" sz="1600" spc="-5" dirty="0">
                <a:latin typeface="Fira Sans Condensed" panose="020B0604020202020204" charset="0"/>
                <a:cs typeface="Corbel"/>
              </a:rPr>
              <a:t>Board(NTSB) </a:t>
            </a:r>
            <a:r>
              <a:rPr lang="en-US" sz="1600" dirty="0">
                <a:latin typeface="Fira Sans Condensed" panose="020B0604020202020204" charset="0"/>
                <a:cs typeface="Corbel"/>
              </a:rPr>
              <a:t>in  </a:t>
            </a:r>
            <a:r>
              <a:rPr lang="en-US" sz="1600" spc="-5" dirty="0">
                <a:latin typeface="Fira Sans Condensed" panose="020B0604020202020204" charset="0"/>
                <a:cs typeface="Corbel"/>
              </a:rPr>
              <a:t>the </a:t>
            </a:r>
            <a:r>
              <a:rPr lang="en-US" sz="1600" dirty="0">
                <a:latin typeface="Fira Sans Condensed" panose="020B0604020202020204" charset="0"/>
                <a:cs typeface="Corbel"/>
              </a:rPr>
              <a:t>United States </a:t>
            </a:r>
            <a:r>
              <a:rPr lang="en-US" sz="1600" spc="-5" dirty="0">
                <a:latin typeface="Fira Sans Condensed" panose="020B0604020202020204" charset="0"/>
                <a:cs typeface="Corbel"/>
              </a:rPr>
              <a:t>have </a:t>
            </a:r>
            <a:r>
              <a:rPr lang="en-US" sz="1600" dirty="0">
                <a:latin typeface="Fira Sans Condensed" panose="020B0604020202020204" charset="0"/>
                <a:cs typeface="Corbel"/>
              </a:rPr>
              <a:t>indicated the </a:t>
            </a:r>
            <a:r>
              <a:rPr lang="en-US" sz="1600" spc="-5" dirty="0">
                <a:latin typeface="Fira Sans Condensed" panose="020B0604020202020204" charset="0"/>
                <a:cs typeface="Corbel"/>
              </a:rPr>
              <a:t>significant  </a:t>
            </a:r>
            <a:r>
              <a:rPr lang="en-US" sz="1600" dirty="0">
                <a:latin typeface="Fira Sans Condensed" panose="020B0604020202020204" charset="0"/>
                <a:cs typeface="Corbel"/>
              </a:rPr>
              <a:t>danger </a:t>
            </a:r>
            <a:r>
              <a:rPr lang="en-US" sz="1600" spc="-5" dirty="0">
                <a:latin typeface="Fira Sans Condensed" panose="020B0604020202020204" charset="0"/>
                <a:cs typeface="Corbel"/>
              </a:rPr>
              <a:t>of </a:t>
            </a:r>
            <a:r>
              <a:rPr lang="en-US" sz="1600" dirty="0">
                <a:latin typeface="Fira Sans Condensed" panose="020B0604020202020204" charset="0"/>
                <a:cs typeface="Corbel"/>
              </a:rPr>
              <a:t>fatigued drivers </a:t>
            </a:r>
            <a:r>
              <a:rPr lang="en-US" sz="1600" spc="-5" dirty="0">
                <a:latin typeface="Fira Sans Condensed" panose="020B0604020202020204" charset="0"/>
                <a:cs typeface="Corbel"/>
              </a:rPr>
              <a:t>operating heavy </a:t>
            </a:r>
            <a:r>
              <a:rPr lang="en-US" sz="1600" dirty="0">
                <a:latin typeface="Fira Sans Condensed" panose="020B0604020202020204" charset="0"/>
                <a:cs typeface="Corbel"/>
              </a:rPr>
              <a:t>vehicles.  52% </a:t>
            </a:r>
            <a:r>
              <a:rPr lang="en-US" sz="1600" spc="-5" dirty="0">
                <a:latin typeface="Fira Sans Condensed" panose="020B0604020202020204" charset="0"/>
                <a:cs typeface="Corbel"/>
              </a:rPr>
              <a:t>of heavy truck </a:t>
            </a:r>
            <a:r>
              <a:rPr lang="en-US" sz="1600" dirty="0">
                <a:latin typeface="Fira Sans Condensed" panose="020B0604020202020204" charset="0"/>
                <a:cs typeface="Corbel"/>
              </a:rPr>
              <a:t>single vehicle </a:t>
            </a:r>
            <a:r>
              <a:rPr lang="en-US" sz="1600" spc="-5" dirty="0">
                <a:latin typeface="Fira Sans Condensed" panose="020B0604020202020204" charset="0"/>
                <a:cs typeface="Corbel"/>
              </a:rPr>
              <a:t>accidents </a:t>
            </a:r>
            <a:r>
              <a:rPr lang="en-US" sz="1600" dirty="0">
                <a:latin typeface="Fira Sans Condensed" panose="020B0604020202020204" charset="0"/>
                <a:cs typeface="Corbel"/>
              </a:rPr>
              <a:t>were  </a:t>
            </a:r>
            <a:r>
              <a:rPr lang="en-US" sz="1600" spc="-5" dirty="0">
                <a:latin typeface="Fira Sans Condensed" panose="020B0604020202020204" charset="0"/>
                <a:cs typeface="Corbel"/>
              </a:rPr>
              <a:t>fatigue-related. </a:t>
            </a:r>
            <a:r>
              <a:rPr lang="en-US" sz="1600" spc="-20" dirty="0">
                <a:latin typeface="Fira Sans Condensed" panose="020B0604020202020204" charset="0"/>
                <a:cs typeface="Corbel"/>
              </a:rPr>
              <a:t>Annually, </a:t>
            </a:r>
            <a:r>
              <a:rPr lang="en-US" sz="1600" dirty="0">
                <a:latin typeface="Fira Sans Condensed" panose="020B0604020202020204" charset="0"/>
                <a:cs typeface="Corbel"/>
              </a:rPr>
              <a:t>it is </a:t>
            </a:r>
            <a:r>
              <a:rPr lang="en-US" sz="1600" spc="-5" dirty="0">
                <a:latin typeface="Fira Sans Condensed" panose="020B0604020202020204" charset="0"/>
                <a:cs typeface="Corbel"/>
              </a:rPr>
              <a:t>estimated there are  </a:t>
            </a:r>
            <a:r>
              <a:rPr lang="en-US" sz="1600" dirty="0">
                <a:latin typeface="Fira Sans Condensed" panose="020B0604020202020204" charset="0"/>
                <a:cs typeface="Corbel"/>
              </a:rPr>
              <a:t>40,000 injuries and </a:t>
            </a:r>
            <a:r>
              <a:rPr lang="en-US" sz="1600" spc="-15" dirty="0">
                <a:latin typeface="Fira Sans Condensed" panose="020B0604020202020204" charset="0"/>
                <a:cs typeface="Corbel"/>
              </a:rPr>
              <a:t>1,550 </a:t>
            </a:r>
            <a:r>
              <a:rPr lang="en-US" sz="1600" dirty="0">
                <a:latin typeface="Fira Sans Condensed" panose="020B0604020202020204" charset="0"/>
                <a:cs typeface="Corbel"/>
              </a:rPr>
              <a:t>fatalities </a:t>
            </a:r>
            <a:r>
              <a:rPr lang="en-US" sz="1600" spc="-5" dirty="0">
                <a:latin typeface="Fira Sans Condensed" panose="020B0604020202020204" charset="0"/>
                <a:cs typeface="Corbel"/>
              </a:rPr>
              <a:t>caused </a:t>
            </a:r>
            <a:r>
              <a:rPr lang="en-US" sz="1600" dirty="0">
                <a:latin typeface="Fira Sans Condensed" panose="020B0604020202020204" charset="0"/>
                <a:cs typeface="Corbel"/>
              </a:rPr>
              <a:t>from  fatigued persons at </a:t>
            </a:r>
            <a:r>
              <a:rPr lang="en-US" sz="1600" spc="-5" dirty="0">
                <a:latin typeface="Fira Sans Condensed" panose="020B0604020202020204" charset="0"/>
                <a:cs typeface="Corbel"/>
              </a:rPr>
              <a:t>the</a:t>
            </a:r>
            <a:r>
              <a:rPr lang="en-US" sz="1600" spc="-10" dirty="0">
                <a:latin typeface="Fira Sans Condensed" panose="020B0604020202020204" charset="0"/>
                <a:cs typeface="Corbel"/>
              </a:rPr>
              <a:t> </a:t>
            </a:r>
            <a:r>
              <a:rPr lang="en-US" sz="1600" dirty="0">
                <a:latin typeface="Fira Sans Condensed" panose="020B0604020202020204" charset="0"/>
                <a:cs typeface="Corbel"/>
              </a:rPr>
              <a:t>wheel</a:t>
            </a:r>
            <a:r>
              <a:rPr lang="en-US" sz="1600" dirty="0" smtClean="0">
                <a:latin typeface="Fira Sans Condensed" panose="020B0604020202020204" charset="0"/>
                <a:cs typeface="Corbel"/>
              </a:rPr>
              <a:t>.</a:t>
            </a:r>
          </a:p>
          <a:p>
            <a:pPr marL="297815" marR="203200" indent="-285750" algn="just">
              <a:spcBef>
                <a:spcPts val="425"/>
              </a:spcBef>
              <a:buClr>
                <a:srgbClr val="EFAC00"/>
              </a:buClr>
              <a:buSzPct val="79629"/>
              <a:buFont typeface="Arial" panose="020B0604020202020204" pitchFamily="34" charset="0"/>
              <a:buChar char="•"/>
              <a:tabLst>
                <a:tab pos="332105" algn="l"/>
                <a:tab pos="332740" algn="l"/>
              </a:tabLst>
            </a:pPr>
            <a:endParaRPr lang="en-US" sz="1600" dirty="0">
              <a:latin typeface="Fira Sans Condensed" panose="020B0604020202020204" charset="0"/>
              <a:cs typeface="Corbel"/>
            </a:endParaRPr>
          </a:p>
          <a:p>
            <a:pPr marL="297815" marR="5080" indent="-285750" algn="just">
              <a:spcBef>
                <a:spcPts val="40"/>
              </a:spcBef>
              <a:buClr>
                <a:srgbClr val="EFAC00"/>
              </a:buClr>
              <a:buSzPct val="79629"/>
              <a:buFont typeface="Arial" panose="020B0604020202020204" pitchFamily="34" charset="0"/>
              <a:buChar char="•"/>
              <a:tabLst>
                <a:tab pos="332105" algn="l"/>
                <a:tab pos="332740" algn="l"/>
              </a:tabLst>
            </a:pPr>
            <a:r>
              <a:rPr lang="en-US" sz="1600" spc="-5" dirty="0">
                <a:latin typeface="Fira Sans Condensed" panose="020B0604020202020204" charset="0"/>
                <a:cs typeface="Corbel"/>
              </a:rPr>
              <a:t>Also </a:t>
            </a:r>
            <a:r>
              <a:rPr lang="en-US" sz="1600" dirty="0">
                <a:latin typeface="Fira Sans Condensed" panose="020B0604020202020204" charset="0"/>
                <a:cs typeface="Corbel"/>
              </a:rPr>
              <a:t>based </a:t>
            </a:r>
            <a:r>
              <a:rPr lang="en-US" sz="1600" spc="-5" dirty="0">
                <a:latin typeface="Fira Sans Condensed" panose="020B0604020202020204" charset="0"/>
                <a:cs typeface="Corbel"/>
              </a:rPr>
              <a:t>on researches </a:t>
            </a:r>
            <a:r>
              <a:rPr lang="en-US" sz="1600" dirty="0">
                <a:latin typeface="Fira Sans Condensed" panose="020B0604020202020204" charset="0"/>
                <a:cs typeface="Corbel"/>
              </a:rPr>
              <a:t>done by </a:t>
            </a:r>
            <a:r>
              <a:rPr lang="en-US" sz="1600" spc="-5" dirty="0">
                <a:latin typeface="Fira Sans Condensed" panose="020B0604020202020204" charset="0"/>
                <a:cs typeface="Corbel"/>
              </a:rPr>
              <a:t>the </a:t>
            </a:r>
            <a:r>
              <a:rPr lang="en-US" sz="1600" spc="-15" dirty="0">
                <a:latin typeface="Fira Sans Condensed" panose="020B0604020202020204" charset="0"/>
                <a:cs typeface="Corbel"/>
              </a:rPr>
              <a:t>Real</a:t>
            </a:r>
            <a:r>
              <a:rPr lang="en-US" sz="1600" spc="-240" dirty="0">
                <a:latin typeface="Fira Sans Condensed" panose="020B0604020202020204" charset="0"/>
                <a:cs typeface="Corbel"/>
              </a:rPr>
              <a:t> </a:t>
            </a:r>
            <a:r>
              <a:rPr lang="en-US" sz="1600" spc="-5" dirty="0" err="1" smtClean="0">
                <a:latin typeface="Fira Sans Condensed" panose="020B0604020202020204" charset="0"/>
                <a:cs typeface="Corbel"/>
              </a:rPr>
              <a:t>Automóvil</a:t>
            </a:r>
            <a:r>
              <a:rPr lang="en-US" sz="1600" spc="-5" dirty="0" smtClean="0">
                <a:latin typeface="Fira Sans Condensed" panose="020B0604020202020204" charset="0"/>
                <a:cs typeface="Corbel"/>
              </a:rPr>
              <a:t>  </a:t>
            </a:r>
            <a:r>
              <a:rPr lang="en-US" sz="1600" spc="-5" dirty="0">
                <a:latin typeface="Fira Sans Condensed" panose="020B0604020202020204" charset="0"/>
                <a:cs typeface="Corbel"/>
              </a:rPr>
              <a:t>Club </a:t>
            </a:r>
            <a:r>
              <a:rPr lang="en-US" sz="1600" dirty="0">
                <a:latin typeface="Fira Sans Condensed" panose="020B0604020202020204" charset="0"/>
                <a:cs typeface="Corbel"/>
              </a:rPr>
              <a:t>de </a:t>
            </a:r>
            <a:r>
              <a:rPr lang="en-US" sz="1600" spc="-5" dirty="0" err="1">
                <a:latin typeface="Fira Sans Condensed" panose="020B0604020202020204" charset="0"/>
                <a:cs typeface="Corbel"/>
              </a:rPr>
              <a:t>España</a:t>
            </a:r>
            <a:r>
              <a:rPr lang="en-US" sz="1600" spc="-5" dirty="0">
                <a:latin typeface="Fira Sans Condensed" panose="020B0604020202020204" charset="0"/>
                <a:cs typeface="Corbel"/>
              </a:rPr>
              <a:t> </a:t>
            </a:r>
            <a:r>
              <a:rPr lang="en-US" sz="1600" spc="-10" dirty="0">
                <a:latin typeface="Fira Sans Condensed" panose="020B0604020202020204" charset="0"/>
                <a:cs typeface="Corbel"/>
              </a:rPr>
              <a:t>(RACE), </a:t>
            </a:r>
            <a:r>
              <a:rPr lang="en-US" sz="1600" dirty="0">
                <a:latin typeface="Fira Sans Condensed" panose="020B0604020202020204" charset="0"/>
                <a:cs typeface="Corbel"/>
              </a:rPr>
              <a:t>driver </a:t>
            </a:r>
            <a:r>
              <a:rPr lang="en-US" sz="1600" spc="-5" dirty="0" smtClean="0">
                <a:latin typeface="Fira Sans Condensed" panose="020B0604020202020204" charset="0"/>
                <a:cs typeface="Corbel"/>
              </a:rPr>
              <a:t>SOMNIFEROUS </a:t>
            </a:r>
            <a:r>
              <a:rPr lang="en-US" sz="1600" dirty="0" smtClean="0">
                <a:latin typeface="Fira Sans Condensed" panose="020B0604020202020204" charset="0"/>
                <a:cs typeface="Corbel"/>
              </a:rPr>
              <a:t>involves </a:t>
            </a:r>
            <a:r>
              <a:rPr lang="en-US" sz="1600" dirty="0">
                <a:latin typeface="Fira Sans Condensed" panose="020B0604020202020204" charset="0"/>
                <a:cs typeface="Corbel"/>
              </a:rPr>
              <a:t>a  </a:t>
            </a:r>
            <a:r>
              <a:rPr lang="en-US" sz="1600" spc="-5" dirty="0">
                <a:latin typeface="Fira Sans Condensed" panose="020B0604020202020204" charset="0"/>
                <a:cs typeface="Corbel"/>
              </a:rPr>
              <a:t>high </a:t>
            </a:r>
            <a:r>
              <a:rPr lang="en-US" sz="1600" dirty="0">
                <a:latin typeface="Fira Sans Condensed" panose="020B0604020202020204" charset="0"/>
                <a:cs typeface="Corbel"/>
              </a:rPr>
              <a:t>percentage (30%) </a:t>
            </a:r>
            <a:r>
              <a:rPr lang="en-US" sz="1600" spc="-5" dirty="0">
                <a:latin typeface="Fira Sans Condensed" panose="020B0604020202020204" charset="0"/>
                <a:cs typeface="Corbel"/>
              </a:rPr>
              <a:t>of traffic</a:t>
            </a:r>
            <a:r>
              <a:rPr lang="en-US" sz="1600" spc="25" dirty="0">
                <a:latin typeface="Fira Sans Condensed" panose="020B0604020202020204" charset="0"/>
                <a:cs typeface="Corbel"/>
              </a:rPr>
              <a:t> </a:t>
            </a:r>
            <a:r>
              <a:rPr lang="en-US" sz="1600" spc="-5" dirty="0">
                <a:latin typeface="Fira Sans Condensed" panose="020B0604020202020204" charset="0"/>
                <a:cs typeface="Corbel"/>
              </a:rPr>
              <a:t>accidents</a:t>
            </a:r>
            <a:r>
              <a:rPr lang="en-US" sz="1600" spc="-5" dirty="0" smtClean="0">
                <a:latin typeface="Fira Sans Condensed" panose="020B0604020202020204" charset="0"/>
                <a:cs typeface="Corbel"/>
              </a:rPr>
              <a:t>.</a:t>
            </a:r>
          </a:p>
          <a:p>
            <a:pPr marL="297815" marR="5080" indent="-285750" algn="just">
              <a:spcBef>
                <a:spcPts val="40"/>
              </a:spcBef>
              <a:buClr>
                <a:srgbClr val="EFAC00"/>
              </a:buClr>
              <a:buSzPct val="79629"/>
              <a:buFont typeface="Arial" panose="020B0604020202020204" pitchFamily="34" charset="0"/>
              <a:buChar char="•"/>
              <a:tabLst>
                <a:tab pos="332105" algn="l"/>
                <a:tab pos="332740" algn="l"/>
              </a:tabLst>
            </a:pPr>
            <a:endParaRPr lang="en-US" sz="1600" dirty="0">
              <a:latin typeface="Fira Sans Condensed" panose="020B0604020202020204" charset="0"/>
              <a:cs typeface="Corbel"/>
            </a:endParaRPr>
          </a:p>
          <a:p>
            <a:pPr marL="298450" indent="-285750" algn="just">
              <a:buClr>
                <a:srgbClr val="EFAC00"/>
              </a:buClr>
              <a:buSzPct val="79629"/>
              <a:buFont typeface="Arial" panose="020B0604020202020204" pitchFamily="34" charset="0"/>
              <a:buChar char="•"/>
              <a:tabLst>
                <a:tab pos="332105" algn="l"/>
                <a:tab pos="332740" algn="l"/>
              </a:tabLst>
            </a:pPr>
            <a:r>
              <a:rPr lang="en-US" sz="1600" spc="-5" dirty="0">
                <a:latin typeface="Fira Sans Condensed" panose="020B0604020202020204" charset="0"/>
                <a:cs typeface="Corbel"/>
              </a:rPr>
              <a:t>Also </a:t>
            </a:r>
            <a:r>
              <a:rPr lang="en-US" sz="1600" dirty="0">
                <a:latin typeface="Fira Sans Condensed" panose="020B0604020202020204" charset="0"/>
                <a:cs typeface="Corbel"/>
              </a:rPr>
              <a:t>a research </a:t>
            </a:r>
            <a:r>
              <a:rPr lang="en-US" sz="1600" spc="-5" dirty="0">
                <a:latin typeface="Fira Sans Condensed" panose="020B0604020202020204" charset="0"/>
                <a:cs typeface="Corbel"/>
              </a:rPr>
              <a:t>suggests </a:t>
            </a:r>
            <a:r>
              <a:rPr lang="en-US" sz="1600" dirty="0">
                <a:latin typeface="Fira Sans Condensed" panose="020B0604020202020204" charset="0"/>
                <a:cs typeface="Corbel"/>
              </a:rPr>
              <a:t>that up </a:t>
            </a:r>
            <a:r>
              <a:rPr lang="en-US" sz="1600" spc="-5" dirty="0">
                <a:latin typeface="Fira Sans Condensed" panose="020B0604020202020204" charset="0"/>
                <a:cs typeface="Corbel"/>
              </a:rPr>
              <a:t>to </a:t>
            </a:r>
            <a:r>
              <a:rPr lang="en-US" sz="1600" spc="-30" dirty="0">
                <a:latin typeface="Fira Sans Condensed" panose="020B0604020202020204" charset="0"/>
                <a:cs typeface="Corbel"/>
              </a:rPr>
              <a:t>25% </a:t>
            </a:r>
            <a:r>
              <a:rPr lang="en-US" sz="1600" spc="-5" dirty="0">
                <a:latin typeface="Fira Sans Condensed" panose="020B0604020202020204" charset="0"/>
                <a:cs typeface="Corbel"/>
              </a:rPr>
              <a:t>of</a:t>
            </a:r>
            <a:r>
              <a:rPr lang="en-US" sz="1600" spc="15" dirty="0">
                <a:latin typeface="Fira Sans Condensed" panose="020B0604020202020204" charset="0"/>
                <a:cs typeface="Corbel"/>
              </a:rPr>
              <a:t> </a:t>
            </a:r>
            <a:r>
              <a:rPr lang="en-US" sz="1600" spc="-5" dirty="0">
                <a:latin typeface="Fira Sans Condensed" panose="020B0604020202020204" charset="0"/>
                <a:cs typeface="Corbel"/>
              </a:rPr>
              <a:t>accidents</a:t>
            </a:r>
            <a:endParaRPr lang="en-US" sz="1600" dirty="0">
              <a:latin typeface="Fira Sans Condensed" panose="020B0604020202020204" charset="0"/>
              <a:cs typeface="Corbel"/>
            </a:endParaRPr>
          </a:p>
          <a:p>
            <a:pPr marL="332105" algn="just">
              <a:buFont typeface="Arial" panose="020B0604020202020204" pitchFamily="34" charset="0"/>
              <a:buChar char="•"/>
            </a:pPr>
            <a:r>
              <a:rPr lang="en-US" sz="1600" spc="-5" dirty="0">
                <a:latin typeface="Fira Sans Condensed" panose="020B0604020202020204" charset="0"/>
                <a:cs typeface="Corbel"/>
              </a:rPr>
              <a:t>on monotonous </a:t>
            </a:r>
            <a:r>
              <a:rPr lang="en-US" sz="1600" dirty="0">
                <a:latin typeface="Fira Sans Condensed" panose="020B0604020202020204" charset="0"/>
                <a:cs typeface="Corbel"/>
              </a:rPr>
              <a:t>roads in India are fatigue</a:t>
            </a:r>
            <a:r>
              <a:rPr lang="en-US" sz="1600" spc="-15" dirty="0">
                <a:latin typeface="Fira Sans Condensed" panose="020B0604020202020204" charset="0"/>
                <a:cs typeface="Corbel"/>
              </a:rPr>
              <a:t> </a:t>
            </a:r>
            <a:r>
              <a:rPr lang="en-US" sz="1600" dirty="0">
                <a:latin typeface="Fira Sans Condensed" panose="020B0604020202020204" charset="0"/>
                <a:cs typeface="Corbel"/>
              </a:rPr>
              <a:t>related.</a:t>
            </a:r>
          </a:p>
        </p:txBody>
      </p:sp>
      <p:cxnSp>
        <p:nvCxnSpPr>
          <p:cNvPr id="137" name="Google Shape;137;p27"/>
          <p:cNvCxnSpPr/>
          <p:nvPr/>
        </p:nvCxnSpPr>
        <p:spPr>
          <a:xfrm>
            <a:off x="803794" y="1233924"/>
            <a:ext cx="0" cy="2474976"/>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340939950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6">
                                            <p:txEl>
                                              <p:pRg st="0" end="0"/>
                                            </p:txEl>
                                          </p:spTgt>
                                        </p:tgtEl>
                                        <p:attrNameLst>
                                          <p:attrName>style.visibility</p:attrName>
                                        </p:attrNameLst>
                                      </p:cBhvr>
                                      <p:to>
                                        <p:strVal val="visible"/>
                                      </p:to>
                                    </p:set>
                                    <p:animEffect transition="in" filter="fade">
                                      <p:cBhvr>
                                        <p:cTn id="7" dur="1000"/>
                                        <p:tgtEl>
                                          <p:spTgt spid="136">
                                            <p:txEl>
                                              <p:pRg st="0" end="0"/>
                                            </p:txEl>
                                          </p:spTgt>
                                        </p:tgtEl>
                                      </p:cBhvr>
                                    </p:animEffect>
                                    <p:anim calcmode="lin" valueType="num">
                                      <p:cBhvr>
                                        <p:cTn id="8" dur="1000" fill="hold"/>
                                        <p:tgtEl>
                                          <p:spTgt spid="13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6">
                                            <p:txEl>
                                              <p:pRg st="2" end="2"/>
                                            </p:txEl>
                                          </p:spTgt>
                                        </p:tgtEl>
                                        <p:attrNameLst>
                                          <p:attrName>style.visibility</p:attrName>
                                        </p:attrNameLst>
                                      </p:cBhvr>
                                      <p:to>
                                        <p:strVal val="visible"/>
                                      </p:to>
                                    </p:set>
                                    <p:animEffect transition="in" filter="fade">
                                      <p:cBhvr>
                                        <p:cTn id="14" dur="1000"/>
                                        <p:tgtEl>
                                          <p:spTgt spid="136">
                                            <p:txEl>
                                              <p:pRg st="2" end="2"/>
                                            </p:txEl>
                                          </p:spTgt>
                                        </p:tgtEl>
                                      </p:cBhvr>
                                    </p:animEffect>
                                    <p:anim calcmode="lin" valueType="num">
                                      <p:cBhvr>
                                        <p:cTn id="15" dur="1000" fill="hold"/>
                                        <p:tgtEl>
                                          <p:spTgt spid="13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3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6">
                                            <p:txEl>
                                              <p:pRg st="4" end="4"/>
                                            </p:txEl>
                                          </p:spTgt>
                                        </p:tgtEl>
                                        <p:attrNameLst>
                                          <p:attrName>style.visibility</p:attrName>
                                        </p:attrNameLst>
                                      </p:cBhvr>
                                      <p:to>
                                        <p:strVal val="visible"/>
                                      </p:to>
                                    </p:set>
                                    <p:animEffect transition="in" filter="fade">
                                      <p:cBhvr>
                                        <p:cTn id="21" dur="1000"/>
                                        <p:tgtEl>
                                          <p:spTgt spid="136">
                                            <p:txEl>
                                              <p:pRg st="4" end="4"/>
                                            </p:txEl>
                                          </p:spTgt>
                                        </p:tgtEl>
                                      </p:cBhvr>
                                    </p:animEffect>
                                    <p:anim calcmode="lin" valueType="num">
                                      <p:cBhvr>
                                        <p:cTn id="22" dur="1000" fill="hold"/>
                                        <p:tgtEl>
                                          <p:spTgt spid="136">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13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36">
                                            <p:txEl>
                                              <p:pRg st="5" end="5"/>
                                            </p:txEl>
                                          </p:spTgt>
                                        </p:tgtEl>
                                        <p:attrNameLst>
                                          <p:attrName>style.visibility</p:attrName>
                                        </p:attrNameLst>
                                      </p:cBhvr>
                                      <p:to>
                                        <p:strVal val="visible"/>
                                      </p:to>
                                    </p:set>
                                    <p:animEffect transition="in" filter="fade">
                                      <p:cBhvr>
                                        <p:cTn id="28" dur="1000"/>
                                        <p:tgtEl>
                                          <p:spTgt spid="136">
                                            <p:txEl>
                                              <p:pRg st="5" end="5"/>
                                            </p:txEl>
                                          </p:spTgt>
                                        </p:tgtEl>
                                      </p:cBhvr>
                                    </p:animEffect>
                                    <p:anim calcmode="lin" valueType="num">
                                      <p:cBhvr>
                                        <p:cTn id="29" dur="1000" fill="hold"/>
                                        <p:tgtEl>
                                          <p:spTgt spid="136">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13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OBJECTIVE</a:t>
            </a:r>
            <a:endParaRPr dirty="0"/>
          </a:p>
        </p:txBody>
      </p:sp>
      <p:sp>
        <p:nvSpPr>
          <p:cNvPr id="176" name="Google Shape;176;p30"/>
          <p:cNvSpPr txBox="1">
            <a:spLocks noGrp="1"/>
          </p:cNvSpPr>
          <p:nvPr>
            <p:ph type="title" idx="2"/>
          </p:nvPr>
        </p:nvSpPr>
        <p:spPr>
          <a:xfrm>
            <a:off x="4849170" y="1001125"/>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02</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167932351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637</TotalTime>
  <Words>981</Words>
  <Application>Microsoft Office PowerPoint</Application>
  <PresentationFormat>On-screen Show (16:9)</PresentationFormat>
  <Paragraphs>151</Paragraphs>
  <Slides>42</Slides>
  <Notes>42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Rajdhani</vt:lpstr>
      <vt:lpstr>Wingdings 2</vt:lpstr>
      <vt:lpstr>Advent Pro Light</vt:lpstr>
      <vt:lpstr>Anton</vt:lpstr>
      <vt:lpstr>Fira Sans Condensed Light</vt:lpstr>
      <vt:lpstr>Arial</vt:lpstr>
      <vt:lpstr>Corbel</vt:lpstr>
      <vt:lpstr>Fira Sans Condensed</vt:lpstr>
      <vt:lpstr>Ai Tech Agency by Slidesgo</vt:lpstr>
      <vt:lpstr>SOMNIFEROUS DRIVING RECOGNITION SYSTEM</vt:lpstr>
      <vt:lpstr>SOMNIFEROUS DRIVING RECOGNITION SYSTEM</vt:lpstr>
      <vt:lpstr>SOMNIFEROUS DRIVING RECOGNITION SYSTEM</vt:lpstr>
      <vt:lpstr>INTRODUCTION</vt:lpstr>
      <vt:lpstr>LOCALIZATION &amp; TRACKING THE EYES</vt:lpstr>
      <vt:lpstr>VOLVO’S DRIVER ALERT SYSTEM</vt:lpstr>
      <vt:lpstr>INTRODUCTION</vt:lpstr>
      <vt:lpstr>PowerPoint Presentation</vt:lpstr>
      <vt:lpstr>OBJECTIVE</vt:lpstr>
      <vt:lpstr>PowerPoint Presentation</vt:lpstr>
      <vt:lpstr>LIBRARIES USED IN PROJECT</vt:lpstr>
      <vt:lpstr>PowerPoint Presentation</vt:lpstr>
      <vt:lpstr>TECHNIQUES FOR DETECTION SOMNIFEROUS STATE</vt:lpstr>
      <vt:lpstr>PowerPoint Presentation</vt:lpstr>
      <vt:lpstr>LOCALISATION OF FACE</vt:lpstr>
      <vt:lpstr>PowerPoint Presentation</vt:lpstr>
      <vt:lpstr>PowerPoint Presentation</vt:lpstr>
      <vt:lpstr>LOCALIZATION &amp; TRACKING THE EYES</vt:lpstr>
      <vt:lpstr>PowerPoint Presentation</vt:lpstr>
      <vt:lpstr>PowerPoint Presentation</vt:lpstr>
      <vt:lpstr>PRACTICAL SETUP</vt:lpstr>
      <vt:lpstr>PowerPoint Presentation</vt:lpstr>
      <vt:lpstr>PowerPoint Presentation</vt:lpstr>
      <vt:lpstr>DETECTION OF SOMNIFEROUS</vt:lpstr>
      <vt:lpstr>PowerPoint Presentation</vt:lpstr>
      <vt:lpstr>PowerPoint Presentation</vt:lpstr>
      <vt:lpstr>OUTCOMES</vt:lpstr>
      <vt:lpstr>PowerPoint Presentation</vt:lpstr>
      <vt:lpstr>VOLVO’S DRIVER ALERT SYSTEM</vt:lpstr>
      <vt:lpstr>PowerPoint Presentation</vt:lpstr>
      <vt:lpstr>PowerPoint Presentation</vt:lpstr>
      <vt:lpstr>FUTURE  SCOPE &amp; CONSEQUENCES</vt:lpstr>
      <vt:lpstr>PowerPoint Presentation</vt:lpstr>
      <vt:lpstr>IMAGE OF PROJECT</vt:lpstr>
      <vt:lpstr>A PICTURE ALWAYS REINFORCES THE CONCEPT</vt:lpstr>
      <vt:lpstr>SOURCE CODE OF THE PROJECT</vt:lpstr>
      <vt:lpstr>PowerPoint Presentation</vt:lpstr>
      <vt:lpstr>PowerPoint Presentation</vt:lpstr>
      <vt:lpstr>PowerPoint Presentation</vt:lpstr>
      <vt:lpstr>PowerPoint Presentation</vt:lpstr>
      <vt:lpstr>PROJECT IN PHYSICAL MODE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SOMNIFEROUS DRIVING RECOGNITION SYSTEM</dc:title>
  <cp:lastModifiedBy>VINAY YADAV</cp:lastModifiedBy>
  <cp:revision>34</cp:revision>
  <dcterms:modified xsi:type="dcterms:W3CDTF">2022-05-12T09:17:28Z</dcterms:modified>
</cp:coreProperties>
</file>